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7560000" cy="10692000"/>
  <p:embeddedFontLst>
    <p:embeddedFont>
      <p:font typeface="IBM Plex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46">
          <p15:clr>
            <a:srgbClr val="A4A3A4"/>
          </p15:clr>
        </p15:guide>
        <p15:guide id="2" pos="5514">
          <p15:clr>
            <a:srgbClr val="A4A3A4"/>
          </p15:clr>
        </p15:guide>
        <p15:guide id="3" orient="horz" pos="144">
          <p15:clr>
            <a:srgbClr val="A4A3A4"/>
          </p15:clr>
        </p15:guide>
        <p15:guide id="4" orient="horz" pos="3109">
          <p15:clr>
            <a:srgbClr val="A4A3A4"/>
          </p15:clr>
        </p15:guide>
        <p15:guide id="5" pos="2880">
          <p15:clr>
            <a:srgbClr val="A4A3A4"/>
          </p15:clr>
        </p15:guide>
        <p15:guide id="6" orient="horz" pos="1274">
          <p15:clr>
            <a:srgbClr val="A4A3A4"/>
          </p15:clr>
        </p15:guide>
        <p15:guide id="7" pos="1911">
          <p15:clr>
            <a:srgbClr val="A4A3A4"/>
          </p15:clr>
        </p15:guide>
        <p15:guide id="8" pos="3894">
          <p15:clr>
            <a:srgbClr val="A4A3A4"/>
          </p15:clr>
        </p15:guide>
        <p15:guide id="9" pos="3676">
          <p15:clr>
            <a:srgbClr val="A4A3A4"/>
          </p15:clr>
        </p15:guide>
        <p15:guide id="10" pos="2032">
          <p15:clr>
            <a:srgbClr val="A4A3A4"/>
          </p15:clr>
        </p15:guide>
        <p15:guide id="11" pos="2525">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3" name="Hugo Pilate"/>
  <p:cmAuthor clrIdx="1" id="1" initials="" lastIdx="2" name="Rishabh Sachdev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46"/>
        <p:guide pos="5514"/>
        <p:guide pos="144" orient="horz"/>
        <p:guide pos="3109" orient="horz"/>
        <p:guide pos="2880"/>
        <p:guide pos="1274" orient="horz"/>
        <p:guide pos="1911"/>
        <p:guide pos="3894"/>
        <p:guide pos="3676"/>
        <p:guide pos="2032"/>
        <p:guide pos="2525"/>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IBMPlexSans-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IBMPlexSans-italic.fntdata"/><Relationship Id="rId12" Type="http://schemas.openxmlformats.org/officeDocument/2006/relationships/slide" Target="slides/slide6.xml"/><Relationship Id="rId34" Type="http://schemas.openxmlformats.org/officeDocument/2006/relationships/font" Target="fonts/IBMPlexSans-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IBMPlex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9-09-12T09:57:28.003">
    <p:pos x="342" y="2211"/>
    <p:text>+rishabh@quicksand.co.in</p:text>
  </p:cm>
  <p:cm authorId="1" idx="1" dt="2019-09-12T09:48:47.765">
    <p:pos x="342" y="2211"/>
    <p:text>What about this?</p:text>
  </p:cm>
  <p:cm authorId="0" idx="2" dt="2019-09-12T09:57:28.003">
    <p:pos x="342" y="2211"/>
    <p:text>oh sorry, the link is broken</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3" dt="2019-09-12T09:49:35.448">
    <p:pos x="284" y="728"/>
    <p:text>+rishabh@quicksand.co.in maybe unnecessary / hard to facilitate</p:text>
  </p:cm>
  <p:cm authorId="1" idx="2" dt="2019-09-12T09:49:35.448">
    <p:pos x="284" y="728"/>
    <p:text>Sure..could just add a box on top saying optional slides..</p:text>
  </p:cm>
</p:cmLst>
</file>

<file path=ppt/media/image1.png>
</file>

<file path=ppt/media/image10.png>
</file>

<file path=ppt/media/image11.png>
</file>

<file path=ppt/media/image12.jpg>
</file>

<file path=ppt/media/image13.png>
</file>

<file path=ppt/media/image2.jpg>
</file>

<file path=ppt/media/image3.jpg>
</file>

<file path=ppt/media/image4.pn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51cf90a455_0_154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1cf90a455_0_1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62a292b1a5_0_32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62a292b1a5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62a292b1a5_0_24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62a292b1a5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62a292b1a5_0_11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62a292b1a5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62a292b1a5_0_12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62a292b1a5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62a292b1a5_0_14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62a292b1a5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62a292b1a5_0_15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62a292b1a5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62a292b1a5_0_16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62a292b1a5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62a292b1a5_0_17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62a292b1a5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62a292b1a5_0_18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62a292b1a5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51cf90a455_0_188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51cf90a455_0_1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51cf90a455_0_156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51cf90a455_0_1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51cf90a455_0_186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51cf90a455_0_1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51cf90a455_0_180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51cf90a455_0_1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51cf90a455_0_183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51cf90a455_0_1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51cf90a455_0_185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51cf90a455_0_1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Google Shape;376;g51cf90a455_0_187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51cf90a455_0_1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62a292b1a5_0_29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62a292b1a5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62a292b1a5_0_30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62a292b1a5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g62a292b1a5_0_31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62a292b1a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1e54a0228_1_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51e54a022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62a292b1a5_0_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62a292b1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62a292b1a5_0_27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2a292b1a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62a292b1a5_0_2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62a292b1a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chemeClr val="dk1"/>
                </a:solidFill>
                <a:latin typeface="IBM Plex Sans"/>
                <a:ea typeface="IBM Plex Sans"/>
                <a:cs typeface="IBM Plex Sans"/>
                <a:sym typeface="IBM Plex Sans"/>
              </a:rPr>
              <a:t>that move from scoping of a problem or opportunity, deep contextual understanding of people’s lives and ecosystems, synthesis of insights, generation of ideas, and finally the creation and testing of concepts with target audiences.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62a292b1a5_0_6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62a292b1a5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62a292b1a5_0_8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2a292b1a5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2475" lIns="92475" spcFirstLastPara="1" rIns="92475" wrap="square" tIns="92475">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900"/>
              <a:buNone/>
              <a:defRPr sz="2900"/>
            </a:lvl1pPr>
            <a:lvl2pPr lvl="1" algn="ctr">
              <a:lnSpc>
                <a:spcPct val="100000"/>
              </a:lnSpc>
              <a:spcBef>
                <a:spcPts val="0"/>
              </a:spcBef>
              <a:spcAft>
                <a:spcPts val="0"/>
              </a:spcAft>
              <a:buSzPts val="2900"/>
              <a:buNone/>
              <a:defRPr sz="2900"/>
            </a:lvl2pPr>
            <a:lvl3pPr lvl="2" algn="ctr">
              <a:lnSpc>
                <a:spcPct val="100000"/>
              </a:lnSpc>
              <a:spcBef>
                <a:spcPts val="0"/>
              </a:spcBef>
              <a:spcAft>
                <a:spcPts val="0"/>
              </a:spcAft>
              <a:buSzPts val="2900"/>
              <a:buNone/>
              <a:defRPr sz="2900"/>
            </a:lvl3pPr>
            <a:lvl4pPr lvl="3" algn="ctr">
              <a:lnSpc>
                <a:spcPct val="100000"/>
              </a:lnSpc>
              <a:spcBef>
                <a:spcPts val="0"/>
              </a:spcBef>
              <a:spcAft>
                <a:spcPts val="0"/>
              </a:spcAft>
              <a:buSzPts val="2900"/>
              <a:buNone/>
              <a:defRPr sz="2900"/>
            </a:lvl4pPr>
            <a:lvl5pPr lvl="4" algn="ctr">
              <a:lnSpc>
                <a:spcPct val="100000"/>
              </a:lnSpc>
              <a:spcBef>
                <a:spcPts val="0"/>
              </a:spcBef>
              <a:spcAft>
                <a:spcPts val="0"/>
              </a:spcAft>
              <a:buSzPts val="2900"/>
              <a:buNone/>
              <a:defRPr sz="2900"/>
            </a:lvl5pPr>
            <a:lvl6pPr lvl="5" algn="ctr">
              <a:lnSpc>
                <a:spcPct val="100000"/>
              </a:lnSpc>
              <a:spcBef>
                <a:spcPts val="0"/>
              </a:spcBef>
              <a:spcAft>
                <a:spcPts val="0"/>
              </a:spcAft>
              <a:buSzPts val="2900"/>
              <a:buNone/>
              <a:defRPr sz="2900"/>
            </a:lvl6pPr>
            <a:lvl7pPr lvl="6" algn="ctr">
              <a:lnSpc>
                <a:spcPct val="100000"/>
              </a:lnSpc>
              <a:spcBef>
                <a:spcPts val="0"/>
              </a:spcBef>
              <a:spcAft>
                <a:spcPts val="0"/>
              </a:spcAft>
              <a:buSzPts val="2900"/>
              <a:buNone/>
              <a:defRPr sz="2900"/>
            </a:lvl7pPr>
            <a:lvl8pPr lvl="7" algn="ctr">
              <a:lnSpc>
                <a:spcPct val="100000"/>
              </a:lnSpc>
              <a:spcBef>
                <a:spcPts val="0"/>
              </a:spcBef>
              <a:spcAft>
                <a:spcPts val="0"/>
              </a:spcAft>
              <a:buSzPts val="2900"/>
              <a:buNone/>
              <a:defRPr sz="2900"/>
            </a:lvl8pPr>
            <a:lvl9pPr lvl="8" algn="ctr">
              <a:lnSpc>
                <a:spcPct val="100000"/>
              </a:lnSpc>
              <a:spcBef>
                <a:spcPts val="0"/>
              </a:spcBef>
              <a:spcAft>
                <a:spcPts val="0"/>
              </a:spcAft>
              <a:buSzPts val="2900"/>
              <a:buNone/>
              <a:defRPr sz="29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2475" lIns="92475" spcFirstLastPara="1" rIns="92475" wrap="square" tIns="92475">
            <a:noAutofit/>
          </a:bodyPr>
          <a:lstStyle>
            <a:lvl1pPr lvl="0" algn="ctr">
              <a:spcBef>
                <a:spcPts val="0"/>
              </a:spcBef>
              <a:spcAft>
                <a:spcPts val="0"/>
              </a:spcAft>
              <a:buSzPts val="12100"/>
              <a:buNone/>
              <a:defRPr sz="12100"/>
            </a:lvl1pPr>
            <a:lvl2pPr lvl="1" algn="ctr">
              <a:spcBef>
                <a:spcPts val="0"/>
              </a:spcBef>
              <a:spcAft>
                <a:spcPts val="0"/>
              </a:spcAft>
              <a:buSzPts val="12100"/>
              <a:buNone/>
              <a:defRPr sz="12100"/>
            </a:lvl2pPr>
            <a:lvl3pPr lvl="2" algn="ctr">
              <a:spcBef>
                <a:spcPts val="0"/>
              </a:spcBef>
              <a:spcAft>
                <a:spcPts val="0"/>
              </a:spcAft>
              <a:buSzPts val="12100"/>
              <a:buNone/>
              <a:defRPr sz="12100"/>
            </a:lvl3pPr>
            <a:lvl4pPr lvl="3" algn="ctr">
              <a:spcBef>
                <a:spcPts val="0"/>
              </a:spcBef>
              <a:spcAft>
                <a:spcPts val="0"/>
              </a:spcAft>
              <a:buSzPts val="12100"/>
              <a:buNone/>
              <a:defRPr sz="12100"/>
            </a:lvl4pPr>
            <a:lvl5pPr lvl="4" algn="ctr">
              <a:spcBef>
                <a:spcPts val="0"/>
              </a:spcBef>
              <a:spcAft>
                <a:spcPts val="0"/>
              </a:spcAft>
              <a:buSzPts val="12100"/>
              <a:buNone/>
              <a:defRPr sz="12100"/>
            </a:lvl5pPr>
            <a:lvl6pPr lvl="5" algn="ctr">
              <a:spcBef>
                <a:spcPts val="0"/>
              </a:spcBef>
              <a:spcAft>
                <a:spcPts val="0"/>
              </a:spcAft>
              <a:buSzPts val="12100"/>
              <a:buNone/>
              <a:defRPr sz="12100"/>
            </a:lvl6pPr>
            <a:lvl7pPr lvl="6" algn="ctr">
              <a:spcBef>
                <a:spcPts val="0"/>
              </a:spcBef>
              <a:spcAft>
                <a:spcPts val="0"/>
              </a:spcAft>
              <a:buSzPts val="12100"/>
              <a:buNone/>
              <a:defRPr sz="12100"/>
            </a:lvl7pPr>
            <a:lvl8pPr lvl="7" algn="ctr">
              <a:spcBef>
                <a:spcPts val="0"/>
              </a:spcBef>
              <a:spcAft>
                <a:spcPts val="0"/>
              </a:spcAft>
              <a:buSzPts val="12100"/>
              <a:buNone/>
              <a:defRPr sz="12100"/>
            </a:lvl8pPr>
            <a:lvl9pPr lvl="8" algn="ctr">
              <a:spcBef>
                <a:spcPts val="0"/>
              </a:spcBef>
              <a:spcAft>
                <a:spcPts val="0"/>
              </a:spcAft>
              <a:buSzPts val="12100"/>
              <a:buNone/>
              <a:defRPr sz="121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2475" lIns="92475" spcFirstLastPara="1" rIns="92475" wrap="square" tIns="9247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2475" lIns="92475" spcFirstLastPara="1" rIns="92475" wrap="square" tIns="92475">
            <a:noAutofit/>
          </a:bodyPr>
          <a:lstStyle>
            <a:lvl1pPr lvl="0" algn="ctr">
              <a:spcBef>
                <a:spcPts val="0"/>
              </a:spcBef>
              <a:spcAft>
                <a:spcPts val="0"/>
              </a:spcAft>
              <a:buSzPts val="3700"/>
              <a:buNone/>
              <a:defRPr sz="3700"/>
            </a:lvl1pPr>
            <a:lvl2pPr lvl="1" algn="ctr">
              <a:spcBef>
                <a:spcPts val="0"/>
              </a:spcBef>
              <a:spcAft>
                <a:spcPts val="0"/>
              </a:spcAft>
              <a:buSzPts val="3700"/>
              <a:buNone/>
              <a:defRPr sz="3700"/>
            </a:lvl2pPr>
            <a:lvl3pPr lvl="2" algn="ctr">
              <a:spcBef>
                <a:spcPts val="0"/>
              </a:spcBef>
              <a:spcAft>
                <a:spcPts val="0"/>
              </a:spcAft>
              <a:buSzPts val="3700"/>
              <a:buNone/>
              <a:defRPr sz="3700"/>
            </a:lvl3pPr>
            <a:lvl4pPr lvl="3" algn="ctr">
              <a:spcBef>
                <a:spcPts val="0"/>
              </a:spcBef>
              <a:spcAft>
                <a:spcPts val="0"/>
              </a:spcAft>
              <a:buSzPts val="3700"/>
              <a:buNone/>
              <a:defRPr sz="3700"/>
            </a:lvl4pPr>
            <a:lvl5pPr lvl="4" algn="ctr">
              <a:spcBef>
                <a:spcPts val="0"/>
              </a:spcBef>
              <a:spcAft>
                <a:spcPts val="0"/>
              </a:spcAft>
              <a:buSzPts val="3700"/>
              <a:buNone/>
              <a:defRPr sz="3700"/>
            </a:lvl5pPr>
            <a:lvl6pPr lvl="5" algn="ctr">
              <a:spcBef>
                <a:spcPts val="0"/>
              </a:spcBef>
              <a:spcAft>
                <a:spcPts val="0"/>
              </a:spcAft>
              <a:buSzPts val="3700"/>
              <a:buNone/>
              <a:defRPr sz="3700"/>
            </a:lvl6pPr>
            <a:lvl7pPr lvl="6" algn="ctr">
              <a:spcBef>
                <a:spcPts val="0"/>
              </a:spcBef>
              <a:spcAft>
                <a:spcPts val="0"/>
              </a:spcAft>
              <a:buSzPts val="3700"/>
              <a:buNone/>
              <a:defRPr sz="3700"/>
            </a:lvl7pPr>
            <a:lvl8pPr lvl="7" algn="ctr">
              <a:spcBef>
                <a:spcPts val="0"/>
              </a:spcBef>
              <a:spcAft>
                <a:spcPts val="0"/>
              </a:spcAft>
              <a:buSzPts val="3700"/>
              <a:buNone/>
              <a:defRPr sz="3700"/>
            </a:lvl8pPr>
            <a:lvl9pPr lvl="8" algn="ctr">
              <a:spcBef>
                <a:spcPts val="0"/>
              </a:spcBef>
              <a:spcAft>
                <a:spcPts val="0"/>
              </a:spcAft>
              <a:buSzPts val="3700"/>
              <a:buNone/>
              <a:defRPr sz="37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2475" lIns="92475" spcFirstLastPara="1" rIns="92475" wrap="square" tIns="9247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2475" lIns="92475" spcFirstLastPara="1" rIns="92475" wrap="square" tIns="9247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2475" lIns="92475" spcFirstLastPara="1" rIns="92475" wrap="square" tIns="92475">
            <a:noAutofit/>
          </a:bodyPr>
          <a:lstStyle>
            <a:lvl1pPr lvl="0">
              <a:spcBef>
                <a:spcPts val="0"/>
              </a:spcBef>
              <a:spcAft>
                <a:spcPts val="0"/>
              </a:spcAft>
              <a:buSzPts val="4900"/>
              <a:buNone/>
              <a:defRPr sz="4900"/>
            </a:lvl1pPr>
            <a:lvl2pPr lvl="1">
              <a:spcBef>
                <a:spcPts val="0"/>
              </a:spcBef>
              <a:spcAft>
                <a:spcPts val="0"/>
              </a:spcAft>
              <a:buSzPts val="4900"/>
              <a:buNone/>
              <a:defRPr sz="4900"/>
            </a:lvl2pPr>
            <a:lvl3pPr lvl="2">
              <a:spcBef>
                <a:spcPts val="0"/>
              </a:spcBef>
              <a:spcAft>
                <a:spcPts val="0"/>
              </a:spcAft>
              <a:buSzPts val="4900"/>
              <a:buNone/>
              <a:defRPr sz="4900"/>
            </a:lvl3pPr>
            <a:lvl4pPr lvl="3">
              <a:spcBef>
                <a:spcPts val="0"/>
              </a:spcBef>
              <a:spcAft>
                <a:spcPts val="0"/>
              </a:spcAft>
              <a:buSzPts val="4900"/>
              <a:buNone/>
              <a:defRPr sz="4900"/>
            </a:lvl4pPr>
            <a:lvl5pPr lvl="4">
              <a:spcBef>
                <a:spcPts val="0"/>
              </a:spcBef>
              <a:spcAft>
                <a:spcPts val="0"/>
              </a:spcAft>
              <a:buSzPts val="4900"/>
              <a:buNone/>
              <a:defRPr sz="4900"/>
            </a:lvl5pPr>
            <a:lvl6pPr lvl="5">
              <a:spcBef>
                <a:spcPts val="0"/>
              </a:spcBef>
              <a:spcAft>
                <a:spcPts val="0"/>
              </a:spcAft>
              <a:buSzPts val="4900"/>
              <a:buNone/>
              <a:defRPr sz="4900"/>
            </a:lvl6pPr>
            <a:lvl7pPr lvl="6">
              <a:spcBef>
                <a:spcPts val="0"/>
              </a:spcBef>
              <a:spcAft>
                <a:spcPts val="0"/>
              </a:spcAft>
              <a:buSzPts val="4900"/>
              <a:buNone/>
              <a:defRPr sz="4900"/>
            </a:lvl7pPr>
            <a:lvl8pPr lvl="7">
              <a:spcBef>
                <a:spcPts val="0"/>
              </a:spcBef>
              <a:spcAft>
                <a:spcPts val="0"/>
              </a:spcAft>
              <a:buSzPts val="4900"/>
              <a:buNone/>
              <a:defRPr sz="4900"/>
            </a:lvl8pPr>
            <a:lvl9pPr lvl="8">
              <a:spcBef>
                <a:spcPts val="0"/>
              </a:spcBef>
              <a:spcAft>
                <a:spcPts val="0"/>
              </a:spcAft>
              <a:buSzPts val="4900"/>
              <a:buNone/>
              <a:defRPr sz="49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2475" lIns="92475" spcFirstLastPara="1" rIns="92475" wrap="square" tIns="9247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2475" lIns="92475" spcFirstLastPara="1" rIns="92475" wrap="square" tIns="9247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2475" lIns="92475" spcFirstLastPara="1" rIns="92475" wrap="square" tIns="9247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2475" lIns="92475" spcFirstLastPara="1" rIns="92475" wrap="square" tIns="92475">
            <a:noAutofit/>
          </a:bodyPr>
          <a:lstStyle>
            <a:lvl1pPr lvl="0">
              <a:spcBef>
                <a:spcPts val="0"/>
              </a:spcBef>
              <a:spcAft>
                <a:spcPts val="0"/>
              </a:spcAft>
              <a:buClr>
                <a:schemeClr val="dk1"/>
              </a:buClr>
              <a:buSzPts val="2900"/>
              <a:buNone/>
              <a:defRPr sz="2900">
                <a:solidFill>
                  <a:schemeClr val="dk1"/>
                </a:solidFill>
              </a:defRPr>
            </a:lvl1pPr>
            <a:lvl2pPr lvl="1">
              <a:spcBef>
                <a:spcPts val="0"/>
              </a:spcBef>
              <a:spcAft>
                <a:spcPts val="0"/>
              </a:spcAft>
              <a:buClr>
                <a:schemeClr val="dk1"/>
              </a:buClr>
              <a:buSzPts val="2900"/>
              <a:buNone/>
              <a:defRPr sz="2900">
                <a:solidFill>
                  <a:schemeClr val="dk1"/>
                </a:solidFill>
              </a:defRPr>
            </a:lvl2pPr>
            <a:lvl3pPr lvl="2">
              <a:spcBef>
                <a:spcPts val="0"/>
              </a:spcBef>
              <a:spcAft>
                <a:spcPts val="0"/>
              </a:spcAft>
              <a:buClr>
                <a:schemeClr val="dk1"/>
              </a:buClr>
              <a:buSzPts val="2900"/>
              <a:buNone/>
              <a:defRPr sz="2900">
                <a:solidFill>
                  <a:schemeClr val="dk1"/>
                </a:solidFill>
              </a:defRPr>
            </a:lvl3pPr>
            <a:lvl4pPr lvl="3">
              <a:spcBef>
                <a:spcPts val="0"/>
              </a:spcBef>
              <a:spcAft>
                <a:spcPts val="0"/>
              </a:spcAft>
              <a:buClr>
                <a:schemeClr val="dk1"/>
              </a:buClr>
              <a:buSzPts val="2900"/>
              <a:buNone/>
              <a:defRPr sz="2900">
                <a:solidFill>
                  <a:schemeClr val="dk1"/>
                </a:solidFill>
              </a:defRPr>
            </a:lvl4pPr>
            <a:lvl5pPr lvl="4">
              <a:spcBef>
                <a:spcPts val="0"/>
              </a:spcBef>
              <a:spcAft>
                <a:spcPts val="0"/>
              </a:spcAft>
              <a:buClr>
                <a:schemeClr val="dk1"/>
              </a:buClr>
              <a:buSzPts val="2900"/>
              <a:buNone/>
              <a:defRPr sz="2900">
                <a:solidFill>
                  <a:schemeClr val="dk1"/>
                </a:solidFill>
              </a:defRPr>
            </a:lvl5pPr>
            <a:lvl6pPr lvl="5">
              <a:spcBef>
                <a:spcPts val="0"/>
              </a:spcBef>
              <a:spcAft>
                <a:spcPts val="0"/>
              </a:spcAft>
              <a:buClr>
                <a:schemeClr val="dk1"/>
              </a:buClr>
              <a:buSzPts val="2900"/>
              <a:buNone/>
              <a:defRPr sz="2900">
                <a:solidFill>
                  <a:schemeClr val="dk1"/>
                </a:solidFill>
              </a:defRPr>
            </a:lvl6pPr>
            <a:lvl7pPr lvl="6">
              <a:spcBef>
                <a:spcPts val="0"/>
              </a:spcBef>
              <a:spcAft>
                <a:spcPts val="0"/>
              </a:spcAft>
              <a:buClr>
                <a:schemeClr val="dk1"/>
              </a:buClr>
              <a:buSzPts val="2900"/>
              <a:buNone/>
              <a:defRPr sz="2900">
                <a:solidFill>
                  <a:schemeClr val="dk1"/>
                </a:solidFill>
              </a:defRPr>
            </a:lvl7pPr>
            <a:lvl8pPr lvl="7">
              <a:spcBef>
                <a:spcPts val="0"/>
              </a:spcBef>
              <a:spcAft>
                <a:spcPts val="0"/>
              </a:spcAft>
              <a:buClr>
                <a:schemeClr val="dk1"/>
              </a:buClr>
              <a:buSzPts val="2900"/>
              <a:buNone/>
              <a:defRPr sz="2900">
                <a:solidFill>
                  <a:schemeClr val="dk1"/>
                </a:solidFill>
              </a:defRPr>
            </a:lvl8pPr>
            <a:lvl9pPr lvl="8">
              <a:spcBef>
                <a:spcPts val="0"/>
              </a:spcBef>
              <a:spcAft>
                <a:spcPts val="0"/>
              </a:spcAft>
              <a:buClr>
                <a:schemeClr val="dk1"/>
              </a:buClr>
              <a:buSzPts val="2900"/>
              <a:buNone/>
              <a:defRPr sz="29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2475" lIns="92475" spcFirstLastPara="1" rIns="92475" wrap="square" tIns="9247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sz="1400">
                <a:solidFill>
                  <a:schemeClr val="dk2"/>
                </a:solidFill>
              </a:defRPr>
            </a:lvl2pPr>
            <a:lvl3pPr indent="-317500" lvl="2" marL="1371600">
              <a:lnSpc>
                <a:spcPct val="115000"/>
              </a:lnSpc>
              <a:spcBef>
                <a:spcPts val="1600"/>
              </a:spcBef>
              <a:spcAft>
                <a:spcPts val="0"/>
              </a:spcAft>
              <a:buClr>
                <a:schemeClr val="dk2"/>
              </a:buClr>
              <a:buSzPts val="1400"/>
              <a:buChar char="■"/>
              <a:defRPr sz="1400">
                <a:solidFill>
                  <a:schemeClr val="dk2"/>
                </a:solidFill>
              </a:defRPr>
            </a:lvl3pPr>
            <a:lvl4pPr indent="-317500" lvl="3" marL="1828800">
              <a:lnSpc>
                <a:spcPct val="115000"/>
              </a:lnSpc>
              <a:spcBef>
                <a:spcPts val="1600"/>
              </a:spcBef>
              <a:spcAft>
                <a:spcPts val="0"/>
              </a:spcAft>
              <a:buClr>
                <a:schemeClr val="dk2"/>
              </a:buClr>
              <a:buSzPts val="1400"/>
              <a:buChar char="●"/>
              <a:defRPr sz="1400">
                <a:solidFill>
                  <a:schemeClr val="dk2"/>
                </a:solidFill>
              </a:defRPr>
            </a:lvl4pPr>
            <a:lvl5pPr indent="-317500" lvl="4" marL="2286000">
              <a:lnSpc>
                <a:spcPct val="115000"/>
              </a:lnSpc>
              <a:spcBef>
                <a:spcPts val="1600"/>
              </a:spcBef>
              <a:spcAft>
                <a:spcPts val="0"/>
              </a:spcAft>
              <a:buClr>
                <a:schemeClr val="dk2"/>
              </a:buClr>
              <a:buSzPts val="1400"/>
              <a:buChar char="○"/>
              <a:defRPr sz="1400">
                <a:solidFill>
                  <a:schemeClr val="dk2"/>
                </a:solidFill>
              </a:defRPr>
            </a:lvl5pPr>
            <a:lvl6pPr indent="-317500" lvl="5" marL="2743200">
              <a:lnSpc>
                <a:spcPct val="115000"/>
              </a:lnSpc>
              <a:spcBef>
                <a:spcPts val="1600"/>
              </a:spcBef>
              <a:spcAft>
                <a:spcPts val="0"/>
              </a:spcAft>
              <a:buClr>
                <a:schemeClr val="dk2"/>
              </a:buClr>
              <a:buSzPts val="1400"/>
              <a:buChar char="■"/>
              <a:defRPr sz="1400">
                <a:solidFill>
                  <a:schemeClr val="dk2"/>
                </a:solidFill>
              </a:defRPr>
            </a:lvl6pPr>
            <a:lvl7pPr indent="-317500" lvl="6" marL="3200400">
              <a:lnSpc>
                <a:spcPct val="115000"/>
              </a:lnSpc>
              <a:spcBef>
                <a:spcPts val="1600"/>
              </a:spcBef>
              <a:spcAft>
                <a:spcPts val="0"/>
              </a:spcAft>
              <a:buClr>
                <a:schemeClr val="dk2"/>
              </a:buClr>
              <a:buSzPts val="1400"/>
              <a:buChar char="●"/>
              <a:defRPr sz="1400">
                <a:solidFill>
                  <a:schemeClr val="dk2"/>
                </a:solidFill>
              </a:defRPr>
            </a:lvl7pPr>
            <a:lvl8pPr indent="-317500" lvl="7" marL="3657600">
              <a:lnSpc>
                <a:spcPct val="115000"/>
              </a:lnSpc>
              <a:spcBef>
                <a:spcPts val="1600"/>
              </a:spcBef>
              <a:spcAft>
                <a:spcPts val="0"/>
              </a:spcAft>
              <a:buClr>
                <a:schemeClr val="dk2"/>
              </a:buClr>
              <a:buSzPts val="1400"/>
              <a:buChar char="○"/>
              <a:defRPr sz="1400">
                <a:solidFill>
                  <a:schemeClr val="dk2"/>
                </a:solidFill>
              </a:defRPr>
            </a:lvl8pPr>
            <a:lvl9pPr indent="-317500" lvl="8" marL="4114800">
              <a:lnSpc>
                <a:spcPct val="115000"/>
              </a:lnSpc>
              <a:spcBef>
                <a:spcPts val="1600"/>
              </a:spcBef>
              <a:spcAft>
                <a:spcPts val="1600"/>
              </a:spcAft>
              <a:buClr>
                <a:schemeClr val="dk2"/>
              </a:buClr>
              <a:buSzPts val="1400"/>
              <a:buChar char="■"/>
              <a:defRPr sz="1400">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2475" lIns="92475" spcFirstLastPara="1" rIns="92475" wrap="square" tIns="9247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jpg"/><Relationship Id="rId4" Type="http://schemas.openxmlformats.org/officeDocument/2006/relationships/image" Target="../media/image2.jpg"/><Relationship Id="rId10" Type="http://schemas.openxmlformats.org/officeDocument/2006/relationships/hyperlink" Target="http://www.quicksand.co.in" TargetMode="External"/><Relationship Id="rId9" Type="http://schemas.openxmlformats.org/officeDocument/2006/relationships/image" Target="../media/image9.png"/><Relationship Id="rId5" Type="http://schemas.openxmlformats.org/officeDocument/2006/relationships/image" Target="../media/image3.jpg"/><Relationship Id="rId6" Type="http://schemas.openxmlformats.org/officeDocument/2006/relationships/image" Target="../media/image10.png"/><Relationship Id="rId7" Type="http://schemas.openxmlformats.org/officeDocument/2006/relationships/image" Target="../media/image11.png"/><Relationship Id="rId8"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2.jpg"/><Relationship Id="rId4" Type="http://schemas.openxmlformats.org/officeDocument/2006/relationships/image" Target="../media/image8.jpg"/><Relationship Id="rId5"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2.jpg"/><Relationship Id="rId4" Type="http://schemas.openxmlformats.org/officeDocument/2006/relationships/image" Target="../media/image8.jpg"/><Relationship Id="rId5"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2.jpg"/><Relationship Id="rId4" Type="http://schemas.openxmlformats.org/officeDocument/2006/relationships/image" Target="../media/image8.jpg"/><Relationship Id="rId5"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2.jpg"/><Relationship Id="rId4" Type="http://schemas.openxmlformats.org/officeDocument/2006/relationships/image" Target="../media/image8.jpg"/><Relationship Id="rId5"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2.jpg"/><Relationship Id="rId4" Type="http://schemas.openxmlformats.org/officeDocument/2006/relationships/image" Target="../media/image8.jpg"/><Relationship Id="rId5" Type="http://schemas.openxmlformats.org/officeDocument/2006/relationships/image" Target="../media/image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image" Target="../media/image8.jpg"/><Relationship Id="rId5"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12.jpg"/><Relationship Id="rId4" Type="http://schemas.openxmlformats.org/officeDocument/2006/relationships/image" Target="../media/image8.jpg"/><Relationship Id="rId5" Type="http://schemas.openxmlformats.org/officeDocument/2006/relationships/image" Target="../media/image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comments" Target="../comments/comment2.xml"/><Relationship Id="rId4" Type="http://schemas.openxmlformats.org/officeDocument/2006/relationships/image" Target="../media/image6.jpg"/><Relationship Id="rId5" Type="http://schemas.openxmlformats.org/officeDocument/2006/relationships/image" Target="../media/image2.jpg"/><Relationship Id="rId6" Type="http://schemas.openxmlformats.org/officeDocument/2006/relationships/image" Target="../media/image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comments" Target="../comments/comment1.xml"/><Relationship Id="rId4" Type="http://schemas.openxmlformats.org/officeDocument/2006/relationships/image" Target="../media/image6.jpg"/><Relationship Id="rId9" Type="http://schemas.openxmlformats.org/officeDocument/2006/relationships/hyperlink" Target="https://www.youtube.com/watch?v=taJOV-YCieI" TargetMode="External"/><Relationship Id="rId5" Type="http://schemas.openxmlformats.org/officeDocument/2006/relationships/image" Target="../media/image2.jpg"/><Relationship Id="rId6" Type="http://schemas.openxmlformats.org/officeDocument/2006/relationships/image" Target="../media/image3.jpg"/><Relationship Id="rId7" Type="http://schemas.openxmlformats.org/officeDocument/2006/relationships/image" Target="../media/image1.png"/><Relationship Id="rId8" Type="http://schemas.openxmlformats.org/officeDocument/2006/relationships/hyperlink" Target="https://www.youtube.com/watch?v=taJOV-YCieI"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6.jpg"/><Relationship Id="rId4" Type="http://schemas.openxmlformats.org/officeDocument/2006/relationships/image" Target="../media/image2.jpg"/><Relationship Id="rId5"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6.jpg"/><Relationship Id="rId5" Type="http://schemas.openxmlformats.org/officeDocument/2006/relationships/image" Target="../media/image2.jpg"/><Relationship Id="rId6"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p:nvPr/>
        </p:nvSpPr>
        <p:spPr>
          <a:xfrm>
            <a:off x="0" y="-200"/>
            <a:ext cx="9144000" cy="5143500"/>
          </a:xfrm>
          <a:prstGeom prst="rect">
            <a:avLst/>
          </a:prstGeom>
          <a:solidFill>
            <a:srgbClr val="3C78D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55" name="Google Shape;55;p13"/>
          <p:cNvSpPr txBox="1"/>
          <p:nvPr>
            <p:ph type="title"/>
          </p:nvPr>
        </p:nvSpPr>
        <p:spPr>
          <a:xfrm>
            <a:off x="391000" y="1988225"/>
            <a:ext cx="6733500" cy="7557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rPr b="1" lang="en" sz="4800">
                <a:solidFill>
                  <a:srgbClr val="FFFFFF"/>
                </a:solidFill>
                <a:latin typeface="IBM Plex Sans"/>
                <a:ea typeface="IBM Plex Sans"/>
                <a:cs typeface="IBM Plex Sans"/>
                <a:sym typeface="IBM Plex Sans"/>
              </a:rPr>
              <a:t>Introduction to HCD</a:t>
            </a:r>
            <a:endParaRPr sz="4800">
              <a:solidFill>
                <a:srgbClr val="FFFFFF"/>
              </a:solidFill>
            </a:endParaRPr>
          </a:p>
        </p:txBody>
      </p:sp>
      <p:sp>
        <p:nvSpPr>
          <p:cNvPr id="56" name="Google Shape;56;p1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13"/>
          <p:cNvGrpSpPr/>
          <p:nvPr/>
        </p:nvGrpSpPr>
        <p:grpSpPr>
          <a:xfrm>
            <a:off x="6917336" y="4812275"/>
            <a:ext cx="1613268" cy="288299"/>
            <a:chOff x="805865" y="375582"/>
            <a:chExt cx="4067745" cy="755700"/>
          </a:xfrm>
        </p:grpSpPr>
        <p:pic>
          <p:nvPicPr>
            <p:cNvPr id="58" name="Google Shape;58;p13"/>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59" name="Google Shape;59;p13"/>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60" name="Google Shape;60;p13"/>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2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186" name="Google Shape;186;p22"/>
          <p:cNvGrpSpPr/>
          <p:nvPr/>
        </p:nvGrpSpPr>
        <p:grpSpPr>
          <a:xfrm>
            <a:off x="6917336" y="4812275"/>
            <a:ext cx="1613268" cy="288299"/>
            <a:chOff x="805865" y="375582"/>
            <a:chExt cx="4067745" cy="755700"/>
          </a:xfrm>
        </p:grpSpPr>
        <p:pic>
          <p:nvPicPr>
            <p:cNvPr id="187" name="Google Shape;187;p22"/>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88" name="Google Shape;188;p22"/>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89" name="Google Shape;189;p22"/>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id="190" name="Google Shape;190;p22"/>
          <p:cNvPicPr preferRelativeResize="0"/>
          <p:nvPr/>
        </p:nvPicPr>
        <p:blipFill rotWithShape="1">
          <a:blip r:embed="rId6">
            <a:alphaModFix/>
          </a:blip>
          <a:srcRect b="5042" l="0" r="0" t="0"/>
          <a:stretch/>
        </p:blipFill>
        <p:spPr>
          <a:xfrm>
            <a:off x="326379" y="1869475"/>
            <a:ext cx="1930275" cy="1374177"/>
          </a:xfrm>
          <a:prstGeom prst="rect">
            <a:avLst/>
          </a:prstGeom>
          <a:noFill/>
          <a:ln>
            <a:noFill/>
          </a:ln>
        </p:spPr>
      </p:pic>
      <p:pic>
        <p:nvPicPr>
          <p:cNvPr id="191" name="Google Shape;191;p22"/>
          <p:cNvPicPr preferRelativeResize="0"/>
          <p:nvPr/>
        </p:nvPicPr>
        <p:blipFill rotWithShape="1">
          <a:blip r:embed="rId7">
            <a:alphaModFix/>
          </a:blip>
          <a:srcRect b="4177" l="0" r="0" t="0"/>
          <a:stretch/>
        </p:blipFill>
        <p:spPr>
          <a:xfrm>
            <a:off x="2401369" y="1869475"/>
            <a:ext cx="2180371" cy="1374176"/>
          </a:xfrm>
          <a:prstGeom prst="rect">
            <a:avLst/>
          </a:prstGeom>
          <a:noFill/>
          <a:ln>
            <a:noFill/>
          </a:ln>
        </p:spPr>
      </p:pic>
      <p:pic>
        <p:nvPicPr>
          <p:cNvPr id="192" name="Google Shape;192;p22"/>
          <p:cNvPicPr preferRelativeResize="0"/>
          <p:nvPr/>
        </p:nvPicPr>
        <p:blipFill>
          <a:blip r:embed="rId8">
            <a:alphaModFix/>
          </a:blip>
          <a:stretch>
            <a:fillRect/>
          </a:stretch>
        </p:blipFill>
        <p:spPr>
          <a:xfrm>
            <a:off x="4722332" y="1854285"/>
            <a:ext cx="1930275" cy="1341200"/>
          </a:xfrm>
          <a:prstGeom prst="rect">
            <a:avLst/>
          </a:prstGeom>
          <a:noFill/>
          <a:ln>
            <a:noFill/>
          </a:ln>
        </p:spPr>
      </p:pic>
      <p:pic>
        <p:nvPicPr>
          <p:cNvPr id="193" name="Google Shape;193;p22"/>
          <p:cNvPicPr preferRelativeResize="0"/>
          <p:nvPr/>
        </p:nvPicPr>
        <p:blipFill>
          <a:blip r:embed="rId9">
            <a:alphaModFix/>
          </a:blip>
          <a:stretch>
            <a:fillRect/>
          </a:stretch>
        </p:blipFill>
        <p:spPr>
          <a:xfrm>
            <a:off x="6815950" y="1802403"/>
            <a:ext cx="2053151" cy="1418219"/>
          </a:xfrm>
          <a:prstGeom prst="rect">
            <a:avLst/>
          </a:prstGeom>
          <a:noFill/>
          <a:ln>
            <a:noFill/>
          </a:ln>
        </p:spPr>
      </p:pic>
      <p:sp>
        <p:nvSpPr>
          <p:cNvPr id="194" name="Google Shape;194;p22"/>
          <p:cNvSpPr txBox="1"/>
          <p:nvPr/>
        </p:nvSpPr>
        <p:spPr>
          <a:xfrm>
            <a:off x="7613575" y="3261575"/>
            <a:ext cx="1215600" cy="49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u="sng">
                <a:solidFill>
                  <a:srgbClr val="3C78D8"/>
                </a:solidFill>
                <a:latin typeface="IBM Plex Sans"/>
                <a:ea typeface="IBM Plex Sans"/>
                <a:cs typeface="IBM Plex Sans"/>
                <a:sym typeface="IBM Plex Sans"/>
                <a:hlinkClick r:id="rId10"/>
              </a:rPr>
              <a:t>www.quicksand.co.in</a:t>
            </a:r>
            <a:r>
              <a:rPr b="1" lang="en" sz="700">
                <a:solidFill>
                  <a:srgbClr val="3C78D8"/>
                </a:solidFill>
                <a:latin typeface="IBM Plex Sans"/>
                <a:ea typeface="IBM Plex Sans"/>
                <a:cs typeface="IBM Plex Sans"/>
                <a:sym typeface="IBM Plex Sans"/>
              </a:rPr>
              <a:t> </a:t>
            </a:r>
            <a:endParaRPr sz="700">
              <a:solidFill>
                <a:srgbClr val="3C78D8"/>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3"/>
          <p:cNvSpPr txBox="1"/>
          <p:nvPr>
            <p:ph idx="1" type="body"/>
          </p:nvPr>
        </p:nvSpPr>
        <p:spPr>
          <a:xfrm>
            <a:off x="391000" y="650850"/>
            <a:ext cx="6139500" cy="8730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000000"/>
                </a:solidFill>
                <a:latin typeface="IBM Plex Sans"/>
                <a:ea typeface="IBM Plex Sans"/>
                <a:cs typeface="IBM Plex Sans"/>
                <a:sym typeface="IBM Plex Sans"/>
              </a:rPr>
              <a:t>KINDS OF HCD PROJECTS</a:t>
            </a:r>
            <a:endParaRPr b="1" sz="3600">
              <a:solidFill>
                <a:srgbClr val="000000"/>
              </a:solidFill>
              <a:latin typeface="IBM Plex Sans"/>
              <a:ea typeface="IBM Plex Sans"/>
              <a:cs typeface="IBM Plex Sans"/>
              <a:sym typeface="IBM Plex Sans"/>
            </a:endParaRPr>
          </a:p>
          <a:p>
            <a:pPr indent="0" lvl="0" marL="0" rtl="0" algn="l">
              <a:lnSpc>
                <a:spcPct val="100000"/>
              </a:lnSpc>
              <a:spcBef>
                <a:spcPts val="0"/>
              </a:spcBef>
              <a:spcAft>
                <a:spcPts val="0"/>
              </a:spcAft>
              <a:buClr>
                <a:schemeClr val="dk1"/>
              </a:buClr>
              <a:buSzPts val="1100"/>
              <a:buFont typeface="Arial"/>
              <a:buNone/>
            </a:pPr>
            <a:r>
              <a:t/>
            </a:r>
            <a:endParaRPr b="1" sz="3600">
              <a:solidFill>
                <a:srgbClr val="000000"/>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00" name="Google Shape;200;p2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02" name="Google Shape;202;p23"/>
          <p:cNvGrpSpPr/>
          <p:nvPr/>
        </p:nvGrpSpPr>
        <p:grpSpPr>
          <a:xfrm>
            <a:off x="6917336" y="4812275"/>
            <a:ext cx="1613268" cy="288299"/>
            <a:chOff x="805865" y="375582"/>
            <a:chExt cx="4067745" cy="755700"/>
          </a:xfrm>
        </p:grpSpPr>
        <p:pic>
          <p:nvPicPr>
            <p:cNvPr id="203" name="Google Shape;203;p23"/>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04" name="Google Shape;204;p23"/>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05" name="Google Shape;205;p23"/>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206" name="Google Shape;206;p23"/>
          <p:cNvSpPr txBox="1"/>
          <p:nvPr/>
        </p:nvSpPr>
        <p:spPr>
          <a:xfrm>
            <a:off x="520200" y="2559175"/>
            <a:ext cx="4797000" cy="371400"/>
          </a:xfrm>
          <a:prstGeom prst="rect">
            <a:avLst/>
          </a:prstGeom>
          <a:solidFill>
            <a:srgbClr val="000000"/>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sz="1000">
                <a:solidFill>
                  <a:srgbClr val="FFFFFF"/>
                </a:solidFill>
                <a:latin typeface="IBM Plex Sans"/>
                <a:ea typeface="IBM Plex Sans"/>
                <a:cs typeface="IBM Plex Sans"/>
                <a:sym typeface="IBM Plex Sans"/>
              </a:rPr>
              <a:t>EXPLORATORY OR FOUNDATIONAL RESEARCH PROJECTS</a:t>
            </a:r>
            <a:endParaRPr b="1" sz="1000">
              <a:latin typeface="IBM Plex Sans"/>
              <a:ea typeface="IBM Plex Sans"/>
              <a:cs typeface="IBM Plex Sans"/>
              <a:sym typeface="IBM Plex Sans"/>
            </a:endParaRPr>
          </a:p>
        </p:txBody>
      </p:sp>
      <p:sp>
        <p:nvSpPr>
          <p:cNvPr id="207" name="Google Shape;207;p23"/>
          <p:cNvSpPr txBox="1"/>
          <p:nvPr/>
        </p:nvSpPr>
        <p:spPr>
          <a:xfrm>
            <a:off x="517219" y="3091647"/>
            <a:ext cx="6450600" cy="371400"/>
          </a:xfrm>
          <a:prstGeom prst="rect">
            <a:avLst/>
          </a:prstGeom>
          <a:solidFill>
            <a:srgbClr val="000000"/>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sz="1000">
                <a:solidFill>
                  <a:srgbClr val="FFFFFF"/>
                </a:solidFill>
                <a:latin typeface="IBM Plex Sans"/>
                <a:ea typeface="IBM Plex Sans"/>
                <a:cs typeface="IBM Plex Sans"/>
                <a:sym typeface="IBM Plex Sans"/>
              </a:rPr>
              <a:t>CONCEPT GENERATION PROJECTS</a:t>
            </a:r>
            <a:endParaRPr b="1" sz="1000">
              <a:latin typeface="IBM Plex Sans"/>
              <a:ea typeface="IBM Plex Sans"/>
              <a:cs typeface="IBM Plex Sans"/>
              <a:sym typeface="IBM Plex Sans"/>
            </a:endParaRPr>
          </a:p>
        </p:txBody>
      </p:sp>
      <p:sp>
        <p:nvSpPr>
          <p:cNvPr id="208" name="Google Shape;208;p23"/>
          <p:cNvSpPr txBox="1"/>
          <p:nvPr/>
        </p:nvSpPr>
        <p:spPr>
          <a:xfrm>
            <a:off x="517219" y="3624119"/>
            <a:ext cx="8010600" cy="371400"/>
          </a:xfrm>
          <a:prstGeom prst="rect">
            <a:avLst/>
          </a:prstGeom>
          <a:solidFill>
            <a:srgbClr val="000000"/>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sz="1000">
                <a:solidFill>
                  <a:srgbClr val="FFFFFF"/>
                </a:solidFill>
                <a:latin typeface="IBM Plex Sans"/>
                <a:ea typeface="IBM Plex Sans"/>
                <a:cs typeface="IBM Plex Sans"/>
                <a:sym typeface="IBM Plex Sans"/>
              </a:rPr>
              <a:t>USER CENTERED SOLUTION DEVELOPMENT PROJECTS</a:t>
            </a:r>
            <a:endParaRPr b="1" sz="1000">
              <a:latin typeface="IBM Plex Sans"/>
              <a:ea typeface="IBM Plex Sans"/>
              <a:cs typeface="IBM Plex Sans"/>
              <a:sym typeface="IBM Plex Sans"/>
            </a:endParaRPr>
          </a:p>
        </p:txBody>
      </p:sp>
      <p:sp>
        <p:nvSpPr>
          <p:cNvPr id="209" name="Google Shape;209;p23"/>
          <p:cNvSpPr txBox="1"/>
          <p:nvPr/>
        </p:nvSpPr>
        <p:spPr>
          <a:xfrm>
            <a:off x="52010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FOUNDATION</a:t>
            </a:r>
            <a:endParaRPr b="1">
              <a:latin typeface="IBM Plex Sans"/>
              <a:ea typeface="IBM Plex Sans"/>
              <a:cs typeface="IBM Plex Sans"/>
              <a:sym typeface="IBM Plex Sans"/>
            </a:endParaRPr>
          </a:p>
        </p:txBody>
      </p:sp>
      <p:sp>
        <p:nvSpPr>
          <p:cNvPr id="210" name="Google Shape;210;p23"/>
          <p:cNvSpPr txBox="1"/>
          <p:nvPr/>
        </p:nvSpPr>
        <p:spPr>
          <a:xfrm>
            <a:off x="217345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DISCOVERY</a:t>
            </a:r>
            <a:endParaRPr b="1">
              <a:latin typeface="IBM Plex Sans"/>
              <a:ea typeface="IBM Plex Sans"/>
              <a:cs typeface="IBM Plex Sans"/>
              <a:sym typeface="IBM Plex Sans"/>
            </a:endParaRPr>
          </a:p>
        </p:txBody>
      </p:sp>
      <p:sp>
        <p:nvSpPr>
          <p:cNvPr id="211" name="Google Shape;211;p23"/>
          <p:cNvSpPr txBox="1"/>
          <p:nvPr/>
        </p:nvSpPr>
        <p:spPr>
          <a:xfrm>
            <a:off x="382680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DEFINE</a:t>
            </a:r>
            <a:endParaRPr b="1">
              <a:latin typeface="IBM Plex Sans"/>
              <a:ea typeface="IBM Plex Sans"/>
              <a:cs typeface="IBM Plex Sans"/>
              <a:sym typeface="IBM Plex Sans"/>
            </a:endParaRPr>
          </a:p>
        </p:txBody>
      </p:sp>
      <p:sp>
        <p:nvSpPr>
          <p:cNvPr id="212" name="Google Shape;212;p23"/>
          <p:cNvSpPr txBox="1"/>
          <p:nvPr/>
        </p:nvSpPr>
        <p:spPr>
          <a:xfrm>
            <a:off x="548015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IDEATION</a:t>
            </a:r>
            <a:endParaRPr b="1">
              <a:latin typeface="IBM Plex Sans"/>
              <a:ea typeface="IBM Plex Sans"/>
              <a:cs typeface="IBM Plex Sans"/>
              <a:sym typeface="IBM Plex Sans"/>
            </a:endParaRPr>
          </a:p>
        </p:txBody>
      </p:sp>
      <p:sp>
        <p:nvSpPr>
          <p:cNvPr id="213" name="Google Shape;213;p23"/>
          <p:cNvSpPr txBox="1"/>
          <p:nvPr/>
        </p:nvSpPr>
        <p:spPr>
          <a:xfrm>
            <a:off x="713350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PROTOTYPING</a:t>
            </a:r>
            <a:endParaRPr b="1">
              <a:latin typeface="IBM Plex Sans"/>
              <a:ea typeface="IBM Plex Sans"/>
              <a:cs typeface="IBM Plex Sans"/>
              <a:sym typeface="IBM Plex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4"/>
          <p:cNvSpPr txBox="1"/>
          <p:nvPr>
            <p:ph idx="1" type="body"/>
          </p:nvPr>
        </p:nvSpPr>
        <p:spPr>
          <a:xfrm>
            <a:off x="362500" y="1365300"/>
            <a:ext cx="6130200" cy="24129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THE SPIRIT OF DESIGN THINKERS CAN BE SUMMARISED IN A FEW KEY QUALITIES.</a:t>
            </a:r>
            <a:endParaRPr b="1">
              <a:solidFill>
                <a:srgbClr val="3C78D8"/>
              </a:solidFill>
              <a:latin typeface="IBM Plex Sans"/>
              <a:ea typeface="IBM Plex Sans"/>
              <a:cs typeface="IBM Plex Sans"/>
              <a:sym typeface="IBM Plex Sans"/>
            </a:endParaRPr>
          </a:p>
        </p:txBody>
      </p:sp>
      <p:sp>
        <p:nvSpPr>
          <p:cNvPr id="219" name="Google Shape;219;p2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24"/>
          <p:cNvGrpSpPr/>
          <p:nvPr/>
        </p:nvGrpSpPr>
        <p:grpSpPr>
          <a:xfrm>
            <a:off x="6917336" y="4812275"/>
            <a:ext cx="1613268" cy="288299"/>
            <a:chOff x="805865" y="375582"/>
            <a:chExt cx="4067745" cy="755700"/>
          </a:xfrm>
        </p:grpSpPr>
        <p:pic>
          <p:nvPicPr>
            <p:cNvPr id="221" name="Google Shape;221;p24"/>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22" name="Google Shape;222;p24"/>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23" name="Google Shape;223;p24"/>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25"/>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29" name="Google Shape;229;p25"/>
          <p:cNvSpPr txBox="1"/>
          <p:nvPr>
            <p:ph idx="1" type="body"/>
          </p:nvPr>
        </p:nvSpPr>
        <p:spPr>
          <a:xfrm>
            <a:off x="467200" y="1015075"/>
            <a:ext cx="54807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 | ONE</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EMPATHY</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understanding someone’s joy, pain and anxieties without judging them. The commitment to making time and effort understand someone’s context first hand.</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30" name="Google Shape;230;p2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32" name="Google Shape;232;p25"/>
          <p:cNvGrpSpPr/>
          <p:nvPr/>
        </p:nvGrpSpPr>
        <p:grpSpPr>
          <a:xfrm>
            <a:off x="6917336" y="4812275"/>
            <a:ext cx="1613268" cy="288299"/>
            <a:chOff x="805865" y="375582"/>
            <a:chExt cx="4067745" cy="755700"/>
          </a:xfrm>
        </p:grpSpPr>
        <p:pic>
          <p:nvPicPr>
            <p:cNvPr id="233" name="Google Shape;233;p25"/>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34" name="Google Shape;234;p25"/>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35" name="Google Shape;235;p25"/>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26"/>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41" name="Google Shape;241;p26"/>
          <p:cNvSpPr txBox="1"/>
          <p:nvPr>
            <p:ph idx="1" type="body"/>
          </p:nvPr>
        </p:nvSpPr>
        <p:spPr>
          <a:xfrm>
            <a:off x="467200" y="1015075"/>
            <a:ext cx="54714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TWO</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SYSTEMS THINKING</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breaking down different  aspects of a problem or opportunity, and being able to see relationships and dependencies.</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42" name="Google Shape;242;p2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44" name="Google Shape;244;p26"/>
          <p:cNvGrpSpPr/>
          <p:nvPr/>
        </p:nvGrpSpPr>
        <p:grpSpPr>
          <a:xfrm>
            <a:off x="6917336" y="4812275"/>
            <a:ext cx="1613268" cy="288299"/>
            <a:chOff x="805865" y="375582"/>
            <a:chExt cx="4067745" cy="755700"/>
          </a:xfrm>
        </p:grpSpPr>
        <p:pic>
          <p:nvPicPr>
            <p:cNvPr id="245" name="Google Shape;245;p26"/>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46" name="Google Shape;246;p26"/>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47" name="Google Shape;247;p26"/>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27"/>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53" name="Google Shape;253;p27"/>
          <p:cNvSpPr txBox="1"/>
          <p:nvPr>
            <p:ph idx="1" type="body"/>
          </p:nvPr>
        </p:nvSpPr>
        <p:spPr>
          <a:xfrm>
            <a:off x="467200" y="1015075"/>
            <a:ext cx="54714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THREE</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MAKING</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converting thoughts into ideas, ideas into blueprints, and blueprints into concrete plans and real world objects and experiences.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54" name="Google Shape;254;p2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56" name="Google Shape;256;p27"/>
          <p:cNvGrpSpPr/>
          <p:nvPr/>
        </p:nvGrpSpPr>
        <p:grpSpPr>
          <a:xfrm>
            <a:off x="6917336" y="4812275"/>
            <a:ext cx="1613268" cy="288299"/>
            <a:chOff x="805865" y="375582"/>
            <a:chExt cx="4067745" cy="755700"/>
          </a:xfrm>
        </p:grpSpPr>
        <p:pic>
          <p:nvPicPr>
            <p:cNvPr id="257" name="Google Shape;257;p27"/>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58" name="Google Shape;258;p27"/>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59" name="Google Shape;259;p27"/>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28"/>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65" name="Google Shape;265;p28"/>
          <p:cNvSpPr txBox="1"/>
          <p:nvPr>
            <p:ph idx="1" type="body"/>
          </p:nvPr>
        </p:nvSpPr>
        <p:spPr>
          <a:xfrm>
            <a:off x="467200" y="1015075"/>
            <a:ext cx="54714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FOUR</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EXPERIENCE CENTERED</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breaking down different  aspects of a problem or opportunity, and being able to see relationships and dependencies.</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66" name="Google Shape;266;p2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68" name="Google Shape;268;p28"/>
          <p:cNvGrpSpPr/>
          <p:nvPr/>
        </p:nvGrpSpPr>
        <p:grpSpPr>
          <a:xfrm>
            <a:off x="6917336" y="4812275"/>
            <a:ext cx="1613268" cy="288299"/>
            <a:chOff x="805865" y="375582"/>
            <a:chExt cx="4067745" cy="755700"/>
          </a:xfrm>
        </p:grpSpPr>
        <p:pic>
          <p:nvPicPr>
            <p:cNvPr id="269" name="Google Shape;269;p2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70" name="Google Shape;270;p2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71" name="Google Shape;271;p28"/>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29"/>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77" name="Google Shape;277;p29"/>
          <p:cNvSpPr txBox="1"/>
          <p:nvPr>
            <p:ph idx="1" type="body"/>
          </p:nvPr>
        </p:nvSpPr>
        <p:spPr>
          <a:xfrm>
            <a:off x="448675" y="1448550"/>
            <a:ext cx="5471400" cy="22464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FIVE</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PARTICIPATORY</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including diverse opinions and skills in the process of identifying, building and assessing solutions.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78" name="Google Shape;278;p2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9"/>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80" name="Google Shape;280;p29"/>
          <p:cNvGrpSpPr/>
          <p:nvPr/>
        </p:nvGrpSpPr>
        <p:grpSpPr>
          <a:xfrm>
            <a:off x="6917336" y="4812275"/>
            <a:ext cx="1613268" cy="288299"/>
            <a:chOff x="805865" y="375582"/>
            <a:chExt cx="4067745" cy="755700"/>
          </a:xfrm>
        </p:grpSpPr>
        <p:pic>
          <p:nvPicPr>
            <p:cNvPr id="281" name="Google Shape;281;p29"/>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82" name="Google Shape;282;p29"/>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83" name="Google Shape;283;p29"/>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30"/>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89" name="Google Shape;289;p30"/>
          <p:cNvSpPr txBox="1"/>
          <p:nvPr>
            <p:ph idx="1" type="body"/>
          </p:nvPr>
        </p:nvSpPr>
        <p:spPr>
          <a:xfrm>
            <a:off x="457943" y="1271550"/>
            <a:ext cx="5471400" cy="26004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SIX</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ITERATIVE</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constantly improving solutions based on learning and insight accumulated at each stage. To embrace the spirit of experimentation and exploration.</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90" name="Google Shape;290;p3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92" name="Google Shape;292;p30"/>
          <p:cNvGrpSpPr/>
          <p:nvPr/>
        </p:nvGrpSpPr>
        <p:grpSpPr>
          <a:xfrm>
            <a:off x="6917336" y="4812275"/>
            <a:ext cx="1613268" cy="288299"/>
            <a:chOff x="805865" y="375582"/>
            <a:chExt cx="4067745" cy="755700"/>
          </a:xfrm>
        </p:grpSpPr>
        <p:pic>
          <p:nvPicPr>
            <p:cNvPr id="293" name="Google Shape;293;p30"/>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94" name="Google Shape;294;p30"/>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95" name="Google Shape;295;p30"/>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Google Shape;300;p31"/>
          <p:cNvSpPr txBox="1"/>
          <p:nvPr>
            <p:ph idx="1" type="body"/>
          </p:nvPr>
        </p:nvSpPr>
        <p:spPr>
          <a:xfrm>
            <a:off x="391000" y="1331100"/>
            <a:ext cx="6596100" cy="24813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STARTUPS OFTEN FOLLOW DESIGN LED </a:t>
            </a:r>
            <a:r>
              <a:rPr b="1" lang="en" sz="3600">
                <a:solidFill>
                  <a:srgbClr val="3C78D8"/>
                </a:solidFill>
                <a:latin typeface="IBM Plex Sans"/>
                <a:ea typeface="IBM Plex Sans"/>
                <a:cs typeface="IBM Plex Sans"/>
                <a:sym typeface="IBM Plex Sans"/>
              </a:rPr>
              <a:t>PRACTICES BY DEFAULT</a:t>
            </a:r>
            <a:r>
              <a:rPr b="1" lang="en" sz="3600">
                <a:solidFill>
                  <a:srgbClr val="3C78D8"/>
                </a:solidFill>
                <a:latin typeface="IBM Plex Sans"/>
                <a:ea typeface="IBM Plex Sans"/>
                <a:cs typeface="IBM Plex Sans"/>
                <a:sym typeface="IBM Plex Sans"/>
              </a:rPr>
              <a:t>. </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REAL CHALLENGE IS SYSTEMISING AND </a:t>
            </a:r>
            <a:r>
              <a:rPr b="1" lang="en" sz="1400">
                <a:solidFill>
                  <a:schemeClr val="dk1"/>
                </a:solidFill>
                <a:latin typeface="IBM Plex Sans"/>
                <a:ea typeface="IBM Plex Sans"/>
                <a:cs typeface="IBM Plex Sans"/>
                <a:sym typeface="IBM Plex Sans"/>
              </a:rPr>
              <a:t>SUSTAINING</a:t>
            </a:r>
            <a:r>
              <a:rPr b="1" lang="en" sz="1400">
                <a:solidFill>
                  <a:schemeClr val="dk1"/>
                </a:solidFill>
                <a:latin typeface="IBM Plex Sans"/>
                <a:ea typeface="IBM Plex Sans"/>
                <a:cs typeface="IBM Plex Sans"/>
                <a:sym typeface="IBM Plex Sans"/>
              </a:rPr>
              <a:t> DESIGN LED PRACTICES AS TIME PASSES AND AS A SENSE OF NORMALCY SETS IN. </a:t>
            </a:r>
            <a:endParaRPr b="1" sz="1400">
              <a:solidFill>
                <a:srgbClr val="000000"/>
              </a:solidFill>
              <a:latin typeface="IBM Plex Sans"/>
              <a:ea typeface="IBM Plex Sans"/>
              <a:cs typeface="IBM Plex Sans"/>
              <a:sym typeface="IBM Plex Sans"/>
            </a:endParaRPr>
          </a:p>
        </p:txBody>
      </p:sp>
      <p:sp>
        <p:nvSpPr>
          <p:cNvPr id="301" name="Google Shape;301;p3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1"/>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303" name="Google Shape;303;p31"/>
          <p:cNvGrpSpPr/>
          <p:nvPr/>
        </p:nvGrpSpPr>
        <p:grpSpPr>
          <a:xfrm>
            <a:off x="6917336" y="4812275"/>
            <a:ext cx="1613268" cy="288299"/>
            <a:chOff x="805865" y="375582"/>
            <a:chExt cx="4067745" cy="755700"/>
          </a:xfrm>
        </p:grpSpPr>
        <p:pic>
          <p:nvPicPr>
            <p:cNvPr id="304" name="Google Shape;304;p31"/>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05" name="Google Shape;305;p31"/>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06" name="Google Shape;306;p31"/>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14"/>
          <p:cNvGrpSpPr/>
          <p:nvPr/>
        </p:nvGrpSpPr>
        <p:grpSpPr>
          <a:xfrm>
            <a:off x="6917336" y="4812275"/>
            <a:ext cx="1613268" cy="288299"/>
            <a:chOff x="805865" y="375582"/>
            <a:chExt cx="4067745" cy="755700"/>
          </a:xfrm>
        </p:grpSpPr>
        <p:pic>
          <p:nvPicPr>
            <p:cNvPr id="67" name="Google Shape;67;p14"/>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68" name="Google Shape;68;p14"/>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69" name="Google Shape;69;p14"/>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70" name="Google Shape;70;p14"/>
          <p:cNvSpPr txBox="1"/>
          <p:nvPr/>
        </p:nvSpPr>
        <p:spPr>
          <a:xfrm>
            <a:off x="1177250" y="1647175"/>
            <a:ext cx="6840300" cy="201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i="1" lang="en" sz="1800">
                <a:latin typeface="IBM Plex Sans"/>
                <a:ea typeface="IBM Plex Sans"/>
                <a:cs typeface="IBM Plex Sans"/>
                <a:sym typeface="IBM Plex Sans"/>
              </a:rPr>
              <a:t>HCD is redefining development by meeting people where they are and really taking their needs into account. When you let people participate in the design process, you often find that they have ingenious ideas about what would really help them.</a:t>
            </a:r>
            <a:endParaRPr b="1" i="1" sz="1800">
              <a:latin typeface="IBM Plex Sans"/>
              <a:ea typeface="IBM Plex Sans"/>
              <a:cs typeface="IBM Plex Sans"/>
              <a:sym typeface="IBM Plex Sans"/>
            </a:endParaRPr>
          </a:p>
          <a:p>
            <a:pPr indent="0" lvl="0" marL="0" rtl="0" algn="l">
              <a:lnSpc>
                <a:spcPct val="115000"/>
              </a:lnSpc>
              <a:spcBef>
                <a:spcPts val="0"/>
              </a:spcBef>
              <a:spcAft>
                <a:spcPts val="0"/>
              </a:spcAft>
              <a:buNone/>
            </a:pPr>
            <a:r>
              <a:t/>
            </a:r>
            <a:endParaRPr b="1" i="1">
              <a:solidFill>
                <a:srgbClr val="3C78D8"/>
              </a:solidFill>
              <a:latin typeface="IBM Plex Sans"/>
              <a:ea typeface="IBM Plex Sans"/>
              <a:cs typeface="IBM Plex Sans"/>
              <a:sym typeface="IBM Plex Sans"/>
            </a:endParaRPr>
          </a:p>
          <a:p>
            <a:pPr indent="0" lvl="0" marL="0" rtl="0" algn="l">
              <a:lnSpc>
                <a:spcPct val="115000"/>
              </a:lnSpc>
              <a:spcBef>
                <a:spcPts val="0"/>
              </a:spcBef>
              <a:spcAft>
                <a:spcPts val="0"/>
              </a:spcAft>
              <a:buNone/>
            </a:pPr>
            <a:r>
              <a:rPr lang="en">
                <a:solidFill>
                  <a:srgbClr val="3C78D8"/>
                </a:solidFill>
                <a:latin typeface="IBM Plex Sans"/>
                <a:ea typeface="IBM Plex Sans"/>
                <a:cs typeface="IBM Plex Sans"/>
                <a:sym typeface="IBM Plex Sans"/>
              </a:rPr>
              <a:t>- Melinda Gates, Co Founder – Bill &amp; Melinda Gates Foundation </a:t>
            </a:r>
            <a:endParaRPr>
              <a:solidFill>
                <a:srgbClr val="3C78D8"/>
              </a:solidFill>
              <a:latin typeface="IBM Plex Sans"/>
              <a:ea typeface="IBM Plex Sans"/>
              <a:cs typeface="IBM Plex Sans"/>
              <a:sym typeface="IBM Plex Sans"/>
            </a:endParaRPr>
          </a:p>
          <a:p>
            <a:pPr indent="0" lvl="0" marL="0" rtl="0" algn="l">
              <a:lnSpc>
                <a:spcPct val="115000"/>
              </a:lnSpc>
              <a:spcBef>
                <a:spcPts val="0"/>
              </a:spcBef>
              <a:spcAft>
                <a:spcPts val="0"/>
              </a:spcAft>
              <a:buNone/>
            </a:pPr>
            <a:r>
              <a:rPr b="1" i="1" lang="en">
                <a:solidFill>
                  <a:srgbClr val="3C78D8"/>
                </a:solidFill>
                <a:latin typeface="IBM Plex Sans"/>
                <a:ea typeface="IBM Plex Sans"/>
                <a:cs typeface="IBM Plex Sans"/>
                <a:sym typeface="IBM Plex Sans"/>
              </a:rPr>
              <a:t> </a:t>
            </a:r>
            <a:endParaRPr b="1" i="1">
              <a:solidFill>
                <a:srgbClr val="3C78D8"/>
              </a:solidFill>
              <a:latin typeface="IBM Plex Sans"/>
              <a:ea typeface="IBM Plex Sans"/>
              <a:cs typeface="IBM Plex Sans"/>
              <a:sym typeface="IBM Plex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cxnSp>
        <p:nvCxnSpPr>
          <p:cNvPr id="311" name="Google Shape;311;p32"/>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312" name="Google Shape;312;p32"/>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83536"/>
                </a:solidFill>
                <a:latin typeface="IBM Plex Sans"/>
                <a:ea typeface="IBM Plex Sans"/>
                <a:cs typeface="IBM Plex Sans"/>
                <a:sym typeface="IBM Plex Sans"/>
              </a:rPr>
              <a:t>C</a:t>
            </a:r>
            <a:r>
              <a:rPr b="1" lang="en" sz="1800">
                <a:solidFill>
                  <a:srgbClr val="383536"/>
                </a:solidFill>
                <a:latin typeface="IBM Plex Sans"/>
                <a:ea typeface="IBM Plex Sans"/>
                <a:cs typeface="IBM Plex Sans"/>
                <a:sym typeface="IBM Plex Sans"/>
              </a:rPr>
              <a:t>reate solutions </a:t>
            </a:r>
            <a:r>
              <a:rPr b="1" lang="en" sz="1800" u="sng">
                <a:solidFill>
                  <a:srgbClr val="383536"/>
                </a:solidFill>
                <a:latin typeface="IBM Plex Sans"/>
                <a:ea typeface="IBM Plex Sans"/>
                <a:cs typeface="IBM Plex Sans"/>
                <a:sym typeface="IBM Plex Sans"/>
              </a:rPr>
              <a:t>driven by feasibility and viability</a:t>
            </a:r>
            <a:r>
              <a:rPr b="1" lang="en" sz="1800">
                <a:solidFill>
                  <a:srgbClr val="383536"/>
                </a:solidFill>
                <a:latin typeface="IBM Plex Sans"/>
                <a:ea typeface="IBM Plex Sans"/>
                <a:cs typeface="IBM Plex Sans"/>
                <a:sym typeface="IBM Plex Sans"/>
              </a:rPr>
              <a:t> constraints. Desirability and user needs are looked through constraints.</a:t>
            </a:r>
            <a:endParaRPr b="1"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p:txBody>
      </p:sp>
      <p:sp>
        <p:nvSpPr>
          <p:cNvPr id="313" name="Google Shape;313;p32"/>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solidFill>
                  <a:srgbClr val="3C78D8"/>
                </a:solidFill>
                <a:latin typeface="IBM Plex Sans"/>
                <a:ea typeface="IBM Plex Sans"/>
                <a:cs typeface="IBM Plex Sans"/>
                <a:sym typeface="IBM Plex Sans"/>
              </a:rPr>
              <a:t>F</a:t>
            </a:r>
            <a:r>
              <a:rPr b="1" lang="en" sz="1800" u="sng">
                <a:solidFill>
                  <a:srgbClr val="3C78D8"/>
                </a:solidFill>
                <a:latin typeface="IBM Plex Sans"/>
                <a:ea typeface="IBM Plex Sans"/>
                <a:cs typeface="IBM Plex Sans"/>
                <a:sym typeface="IBM Plex Sans"/>
              </a:rPr>
              <a:t>irst address the desirability and needs challenge</a:t>
            </a:r>
            <a:r>
              <a:rPr b="1" lang="en" sz="1800">
                <a:solidFill>
                  <a:srgbClr val="3C78D8"/>
                </a:solidFill>
                <a:latin typeface="IBM Plex Sans"/>
                <a:ea typeface="IBM Plex Sans"/>
                <a:cs typeface="IBM Plex Sans"/>
                <a:sym typeface="IBM Plex Sans"/>
              </a:rPr>
              <a:t>. Feasibility and viability work to meet the goals set.</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314" name="Google Shape;314;p32"/>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316" name="Google Shape;316;p3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2"/>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318" name="Google Shape;318;p32"/>
          <p:cNvGrpSpPr/>
          <p:nvPr/>
        </p:nvGrpSpPr>
        <p:grpSpPr>
          <a:xfrm>
            <a:off x="6917336" y="4812275"/>
            <a:ext cx="1613268" cy="288299"/>
            <a:chOff x="805865" y="375582"/>
            <a:chExt cx="4067745" cy="755700"/>
          </a:xfrm>
        </p:grpSpPr>
        <p:pic>
          <p:nvPicPr>
            <p:cNvPr id="319" name="Google Shape;319;p32"/>
            <p:cNvPicPr preferRelativeResize="0"/>
            <p:nvPr/>
          </p:nvPicPr>
          <p:blipFill>
            <a:blip r:embed="rId4">
              <a:alphaModFix/>
            </a:blip>
            <a:stretch>
              <a:fillRect/>
            </a:stretch>
          </p:blipFill>
          <p:spPr>
            <a:xfrm>
              <a:off x="4029638" y="375582"/>
              <a:ext cx="843973" cy="755700"/>
            </a:xfrm>
            <a:prstGeom prst="rect">
              <a:avLst/>
            </a:prstGeom>
            <a:noFill/>
            <a:ln>
              <a:noFill/>
            </a:ln>
          </p:spPr>
        </p:pic>
        <p:pic>
          <p:nvPicPr>
            <p:cNvPr id="320" name="Google Shape;320;p32"/>
            <p:cNvPicPr preferRelativeResize="0"/>
            <p:nvPr/>
          </p:nvPicPr>
          <p:blipFill rotWithShape="1">
            <a:blip r:embed="rId5">
              <a:alphaModFix/>
            </a:blip>
            <a:srcRect b="18507" l="13651" r="0" t="49643"/>
            <a:stretch/>
          </p:blipFill>
          <p:spPr>
            <a:xfrm>
              <a:off x="2569425" y="544250"/>
              <a:ext cx="1295350" cy="455700"/>
            </a:xfrm>
            <a:prstGeom prst="rect">
              <a:avLst/>
            </a:prstGeom>
            <a:noFill/>
            <a:ln>
              <a:noFill/>
            </a:ln>
          </p:spPr>
        </p:pic>
        <p:pic>
          <p:nvPicPr>
            <p:cNvPr id="321" name="Google Shape;321;p32"/>
            <p:cNvPicPr preferRelativeResize="0"/>
            <p:nvPr/>
          </p:nvPicPr>
          <p:blipFill>
            <a:blip r:embed="rId6">
              <a:alphaModFix/>
            </a:blip>
            <a:stretch>
              <a:fillRect/>
            </a:stretch>
          </p:blipFill>
          <p:spPr>
            <a:xfrm>
              <a:off x="805865" y="576415"/>
              <a:ext cx="1522500" cy="372700"/>
            </a:xfrm>
            <a:prstGeom prst="rect">
              <a:avLst/>
            </a:prstGeom>
            <a:noFill/>
            <a:ln>
              <a:noFill/>
            </a:ln>
          </p:spPr>
        </p:pic>
      </p:grpSp>
      <p:sp>
        <p:nvSpPr>
          <p:cNvPr id="322" name="Google Shape;322;p32"/>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23" name="Google Shape;323;p32"/>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cxnSp>
        <p:nvCxnSpPr>
          <p:cNvPr id="328" name="Google Shape;328;p33"/>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329" name="Google Shape;329;p33"/>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83536"/>
                </a:solidFill>
                <a:latin typeface="IBM Plex Sans"/>
                <a:ea typeface="IBM Plex Sans"/>
                <a:cs typeface="IBM Plex Sans"/>
                <a:sym typeface="IBM Plex Sans"/>
              </a:rPr>
              <a:t>F</a:t>
            </a:r>
            <a:r>
              <a:rPr b="1" lang="en" sz="1800">
                <a:solidFill>
                  <a:srgbClr val="383536"/>
                </a:solidFill>
                <a:latin typeface="IBM Plex Sans"/>
                <a:ea typeface="IBM Plex Sans"/>
                <a:cs typeface="IBM Plex Sans"/>
                <a:sym typeface="IBM Plex Sans"/>
              </a:rPr>
              <a:t>ollow a solution development approach along a linear path with the aim of arriving at </a:t>
            </a:r>
            <a:r>
              <a:rPr b="1" lang="en" sz="1800" u="sng">
                <a:solidFill>
                  <a:srgbClr val="383536"/>
                </a:solidFill>
                <a:latin typeface="IBM Plex Sans"/>
                <a:ea typeface="IBM Plex Sans"/>
                <a:cs typeface="IBM Plex Sans"/>
                <a:sym typeface="IBM Plex Sans"/>
              </a:rPr>
              <a:t>one perfect end solution</a:t>
            </a:r>
            <a:r>
              <a:rPr b="1" lang="en" sz="1800">
                <a:solidFill>
                  <a:srgbClr val="383536"/>
                </a:solidFill>
                <a:latin typeface="IBM Plex Sans"/>
                <a:ea typeface="IBM Plex Sans"/>
                <a:cs typeface="IBM Plex Sans"/>
                <a:sym typeface="IBM Plex Sans"/>
              </a:rPr>
              <a:t>.</a:t>
            </a:r>
            <a:endParaRPr b="1" sz="1800">
              <a:solidFill>
                <a:schemeClr val="dk1"/>
              </a:solidFill>
              <a:latin typeface="IBM Plex Sans"/>
              <a:ea typeface="IBM Plex Sans"/>
              <a:cs typeface="IBM Plex Sans"/>
              <a:sym typeface="IBM Plex Sans"/>
            </a:endParaRPr>
          </a:p>
        </p:txBody>
      </p:sp>
      <p:sp>
        <p:nvSpPr>
          <p:cNvPr id="330" name="Google Shape;330;p33"/>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Follow an agile, iterative path with </a:t>
            </a:r>
            <a:r>
              <a:rPr b="1" lang="en" sz="1800" u="sng">
                <a:solidFill>
                  <a:srgbClr val="3C78D8"/>
                </a:solidFill>
                <a:latin typeface="IBM Plex Sans"/>
                <a:ea typeface="IBM Plex Sans"/>
                <a:cs typeface="IBM Plex Sans"/>
                <a:sym typeface="IBM Plex Sans"/>
              </a:rPr>
              <a:t>multiple imperfect solutions</a:t>
            </a:r>
            <a:r>
              <a:rPr b="1" lang="en" sz="1800">
                <a:solidFill>
                  <a:srgbClr val="3C78D8"/>
                </a:solidFill>
                <a:latin typeface="IBM Plex Sans"/>
                <a:ea typeface="IBM Plex Sans"/>
                <a:cs typeface="IBM Plex Sans"/>
                <a:sym typeface="IBM Plex Sans"/>
              </a:rPr>
              <a:t> rapidly informing a solution that addresses real needs.</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331" name="Google Shape;331;p33"/>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3"/>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333" name="Google Shape;333;p3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3"/>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335" name="Google Shape;335;p33"/>
          <p:cNvGrpSpPr/>
          <p:nvPr/>
        </p:nvGrpSpPr>
        <p:grpSpPr>
          <a:xfrm>
            <a:off x="6917336" y="4812275"/>
            <a:ext cx="1613268" cy="288299"/>
            <a:chOff x="805865" y="375582"/>
            <a:chExt cx="4067745" cy="755700"/>
          </a:xfrm>
        </p:grpSpPr>
        <p:pic>
          <p:nvPicPr>
            <p:cNvPr id="336" name="Google Shape;336;p33"/>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37" name="Google Shape;337;p33"/>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38" name="Google Shape;338;p33"/>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339" name="Google Shape;339;p33"/>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40" name="Google Shape;340;p33"/>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cxnSp>
        <p:nvCxnSpPr>
          <p:cNvPr id="345" name="Google Shape;345;p34"/>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346" name="Google Shape;346;p34"/>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83536"/>
                </a:solidFill>
                <a:latin typeface="IBM Plex Sans"/>
                <a:ea typeface="IBM Plex Sans"/>
                <a:cs typeface="IBM Plex Sans"/>
                <a:sym typeface="IBM Plex Sans"/>
              </a:rPr>
              <a:t>Have </a:t>
            </a:r>
            <a:r>
              <a:rPr b="1" lang="en" sz="1800" u="sng">
                <a:solidFill>
                  <a:srgbClr val="383536"/>
                </a:solidFill>
                <a:latin typeface="IBM Plex Sans"/>
                <a:ea typeface="IBM Plex Sans"/>
                <a:cs typeface="IBM Plex Sans"/>
                <a:sym typeface="IBM Plex Sans"/>
              </a:rPr>
              <a:t>different teams and experts</a:t>
            </a:r>
            <a:r>
              <a:rPr b="1" lang="en" sz="1800">
                <a:solidFill>
                  <a:srgbClr val="383536"/>
                </a:solidFill>
                <a:latin typeface="IBM Plex Sans"/>
                <a:ea typeface="IBM Plex Sans"/>
                <a:cs typeface="IBM Plex Sans"/>
                <a:sym typeface="IBM Plex Sans"/>
              </a:rPr>
              <a:t> typically handling research, strategy, solutions, build, launch, and scale - in silos.</a:t>
            </a:r>
            <a:endParaRPr b="1"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p:txBody>
      </p:sp>
      <p:sp>
        <p:nvSpPr>
          <p:cNvPr id="347" name="Google Shape;347;p34"/>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Driven by </a:t>
            </a:r>
            <a:r>
              <a:rPr b="1" lang="en" sz="1800" u="sng">
                <a:solidFill>
                  <a:srgbClr val="3C78D8"/>
                </a:solidFill>
                <a:latin typeface="IBM Plex Sans"/>
                <a:ea typeface="IBM Plex Sans"/>
                <a:cs typeface="IBM Plex Sans"/>
                <a:sym typeface="IBM Plex Sans"/>
              </a:rPr>
              <a:t>inter-disciplinary, cross functional teams</a:t>
            </a:r>
            <a:r>
              <a:rPr b="1" lang="en" sz="1800">
                <a:solidFill>
                  <a:srgbClr val="3C78D8"/>
                </a:solidFill>
                <a:latin typeface="IBM Plex Sans"/>
                <a:ea typeface="IBM Plex Sans"/>
                <a:cs typeface="IBM Plex Sans"/>
                <a:sym typeface="IBM Plex Sans"/>
              </a:rPr>
              <a:t> who own each step of the journey - together.</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348" name="Google Shape;348;p34"/>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4"/>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350" name="Google Shape;350;p3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4"/>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352" name="Google Shape;352;p34"/>
          <p:cNvGrpSpPr/>
          <p:nvPr/>
        </p:nvGrpSpPr>
        <p:grpSpPr>
          <a:xfrm>
            <a:off x="6917336" y="4812275"/>
            <a:ext cx="1613268" cy="288299"/>
            <a:chOff x="805865" y="375582"/>
            <a:chExt cx="4067745" cy="755700"/>
          </a:xfrm>
        </p:grpSpPr>
        <p:pic>
          <p:nvPicPr>
            <p:cNvPr id="353" name="Google Shape;353;p34"/>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54" name="Google Shape;354;p34"/>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55" name="Google Shape;355;p34"/>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356" name="Google Shape;356;p34"/>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57" name="Google Shape;357;p34"/>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cxnSp>
        <p:nvCxnSpPr>
          <p:cNvPr id="362" name="Google Shape;362;p35"/>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363" name="Google Shape;363;p35"/>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83536"/>
                </a:solidFill>
                <a:latin typeface="IBM Plex Sans"/>
                <a:ea typeface="IBM Plex Sans"/>
                <a:cs typeface="IBM Plex Sans"/>
                <a:sym typeface="IBM Plex Sans"/>
              </a:rPr>
              <a:t>Driven by a view of design that is </a:t>
            </a:r>
            <a:r>
              <a:rPr b="1" lang="en" sz="1800" u="sng">
                <a:solidFill>
                  <a:srgbClr val="383536"/>
                </a:solidFill>
                <a:latin typeface="IBM Plex Sans"/>
                <a:ea typeface="IBM Plex Sans"/>
                <a:cs typeface="IBM Plex Sans"/>
                <a:sym typeface="IBM Plex Sans"/>
              </a:rPr>
              <a:t>limited to front-end aesthetics with no operational and systemic significance</a:t>
            </a:r>
            <a:r>
              <a:rPr b="1" lang="en" sz="1800">
                <a:solidFill>
                  <a:srgbClr val="383536"/>
                </a:solidFill>
                <a:latin typeface="IBM Plex Sans"/>
                <a:ea typeface="IBM Plex Sans"/>
                <a:cs typeface="IBM Plex Sans"/>
                <a:sym typeface="IBM Plex Sans"/>
              </a:rPr>
              <a:t>.  </a:t>
            </a:r>
            <a:endParaRPr b="1"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p:txBody>
      </p:sp>
      <p:sp>
        <p:nvSpPr>
          <p:cNvPr id="364" name="Google Shape;364;p35"/>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U</a:t>
            </a:r>
            <a:r>
              <a:rPr b="1" lang="en" sz="1800">
                <a:solidFill>
                  <a:srgbClr val="3C78D8"/>
                </a:solidFill>
                <a:latin typeface="IBM Plex Sans"/>
                <a:ea typeface="IBM Plex Sans"/>
                <a:cs typeface="IBM Plex Sans"/>
                <a:sym typeface="IBM Plex Sans"/>
              </a:rPr>
              <a:t>nderstand and </a:t>
            </a:r>
            <a:r>
              <a:rPr b="1" lang="en" sz="1800" u="sng">
                <a:solidFill>
                  <a:srgbClr val="3C78D8"/>
                </a:solidFill>
                <a:latin typeface="IBM Plex Sans"/>
                <a:ea typeface="IBM Plex Sans"/>
                <a:cs typeface="IBM Plex Sans"/>
                <a:sym typeface="IBM Plex Sans"/>
              </a:rPr>
              <a:t>adopt design as fundamental organisational </a:t>
            </a:r>
            <a:r>
              <a:rPr b="1" lang="en" sz="1800" u="sng">
                <a:solidFill>
                  <a:srgbClr val="3C78D8"/>
                </a:solidFill>
                <a:latin typeface="IBM Plex Sans"/>
                <a:ea typeface="IBM Plex Sans"/>
                <a:cs typeface="IBM Plex Sans"/>
                <a:sym typeface="IBM Plex Sans"/>
              </a:rPr>
              <a:t>capability</a:t>
            </a:r>
            <a:r>
              <a:rPr b="1" lang="en" sz="1800">
                <a:solidFill>
                  <a:srgbClr val="3C78D8"/>
                </a:solidFill>
                <a:latin typeface="IBM Plex Sans"/>
                <a:ea typeface="IBM Plex Sans"/>
                <a:cs typeface="IBM Plex Sans"/>
                <a:sym typeface="IBM Plex Sans"/>
              </a:rPr>
              <a:t> - front or back end.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365" name="Google Shape;365;p35"/>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5"/>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367" name="Google Shape;367;p3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369" name="Google Shape;369;p35"/>
          <p:cNvGrpSpPr/>
          <p:nvPr/>
        </p:nvGrpSpPr>
        <p:grpSpPr>
          <a:xfrm>
            <a:off x="6917336" y="4812275"/>
            <a:ext cx="1613268" cy="288299"/>
            <a:chOff x="805865" y="375582"/>
            <a:chExt cx="4067745" cy="755700"/>
          </a:xfrm>
        </p:grpSpPr>
        <p:pic>
          <p:nvPicPr>
            <p:cNvPr id="370" name="Google Shape;370;p35"/>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71" name="Google Shape;371;p35"/>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72" name="Google Shape;372;p35"/>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373" name="Google Shape;373;p35"/>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74" name="Google Shape;374;p35"/>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cxnSp>
        <p:nvCxnSpPr>
          <p:cNvPr id="379" name="Google Shape;379;p36"/>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380" name="Google Shape;380;p36"/>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solidFill>
                  <a:srgbClr val="383536"/>
                </a:solidFill>
                <a:latin typeface="IBM Plex Sans"/>
                <a:ea typeface="IBM Plex Sans"/>
                <a:cs typeface="IBM Plex Sans"/>
                <a:sym typeface="IBM Plex Sans"/>
              </a:rPr>
              <a:t>S</a:t>
            </a:r>
            <a:r>
              <a:rPr b="1" lang="en" sz="1800" u="sng">
                <a:solidFill>
                  <a:srgbClr val="383536"/>
                </a:solidFill>
                <a:latin typeface="IBM Plex Sans"/>
                <a:ea typeface="IBM Plex Sans"/>
                <a:cs typeface="IBM Plex Sans"/>
                <a:sym typeface="IBM Plex Sans"/>
              </a:rPr>
              <a:t>atisfied with predictable success</a:t>
            </a:r>
            <a:r>
              <a:rPr b="1" lang="en" sz="1800">
                <a:solidFill>
                  <a:srgbClr val="383536"/>
                </a:solidFill>
                <a:latin typeface="IBM Plex Sans"/>
                <a:ea typeface="IBM Plex Sans"/>
                <a:cs typeface="IBM Plex Sans"/>
                <a:sym typeface="IBM Plex Sans"/>
              </a:rPr>
              <a:t> and the extension of </a:t>
            </a:r>
            <a:r>
              <a:rPr b="1" lang="en" sz="1800" u="sng">
                <a:solidFill>
                  <a:srgbClr val="383536"/>
                </a:solidFill>
                <a:latin typeface="IBM Plex Sans"/>
                <a:ea typeface="IBM Plex Sans"/>
                <a:cs typeface="IBM Plex Sans"/>
                <a:sym typeface="IBM Plex Sans"/>
              </a:rPr>
              <a:t>proven formulas</a:t>
            </a:r>
            <a:r>
              <a:rPr b="1" lang="en" sz="1800">
                <a:solidFill>
                  <a:srgbClr val="383536"/>
                </a:solidFill>
                <a:latin typeface="IBM Plex Sans"/>
                <a:ea typeface="IBM Plex Sans"/>
                <a:cs typeface="IBM Plex Sans"/>
                <a:sym typeface="IBM Plex Sans"/>
              </a:rPr>
              <a:t>. The </a:t>
            </a:r>
            <a:r>
              <a:rPr b="1" lang="en" sz="1800" u="sng">
                <a:solidFill>
                  <a:srgbClr val="383536"/>
                </a:solidFill>
                <a:latin typeface="IBM Plex Sans"/>
                <a:ea typeface="IBM Plex Sans"/>
                <a:cs typeface="IBM Plex Sans"/>
                <a:sym typeface="IBM Plex Sans"/>
              </a:rPr>
              <a:t>appetite for experimentation and risk is limited</a:t>
            </a:r>
            <a:r>
              <a:rPr b="1" lang="en" sz="1800">
                <a:solidFill>
                  <a:srgbClr val="383536"/>
                </a:solidFill>
                <a:latin typeface="IBM Plex Sans"/>
                <a:ea typeface="IBM Plex Sans"/>
                <a:cs typeface="IBM Plex Sans"/>
                <a:sym typeface="IBM Plex Sans"/>
              </a:rPr>
              <a:t>.   </a:t>
            </a:r>
            <a:endParaRPr b="1"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p:txBody>
      </p:sp>
      <p:sp>
        <p:nvSpPr>
          <p:cNvPr id="381" name="Google Shape;381;p36"/>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solidFill>
                  <a:srgbClr val="3C78D8"/>
                </a:solidFill>
                <a:latin typeface="IBM Plex Sans"/>
                <a:ea typeface="IBM Plex Sans"/>
                <a:cs typeface="IBM Plex Sans"/>
                <a:sym typeface="IBM Plex Sans"/>
              </a:rPr>
              <a:t>E</a:t>
            </a:r>
            <a:r>
              <a:rPr b="1" lang="en" sz="1800" u="sng">
                <a:solidFill>
                  <a:srgbClr val="3C78D8"/>
                </a:solidFill>
                <a:latin typeface="IBM Plex Sans"/>
                <a:ea typeface="IBM Plex Sans"/>
                <a:cs typeface="IBM Plex Sans"/>
                <a:sym typeface="IBM Plex Sans"/>
              </a:rPr>
              <a:t>mbrace experimentation</a:t>
            </a:r>
            <a:r>
              <a:rPr b="1" lang="en" sz="1800">
                <a:solidFill>
                  <a:srgbClr val="3C78D8"/>
                </a:solidFill>
                <a:latin typeface="IBM Plex Sans"/>
                <a:ea typeface="IBM Plex Sans"/>
                <a:cs typeface="IBM Plex Sans"/>
                <a:sym typeface="IBM Plex Sans"/>
              </a:rPr>
              <a:t> and exploration, and work out formula to</a:t>
            </a:r>
            <a:r>
              <a:rPr b="1" lang="en" sz="1800" u="sng">
                <a:solidFill>
                  <a:srgbClr val="3C78D8"/>
                </a:solidFill>
                <a:latin typeface="IBM Plex Sans"/>
                <a:ea typeface="IBM Plex Sans"/>
                <a:cs typeface="IBM Plex Sans"/>
                <a:sym typeface="IBM Plex Sans"/>
              </a:rPr>
              <a:t> make experimentation and risk taking sustainable</a:t>
            </a:r>
            <a:r>
              <a:rPr b="1" lang="en" sz="1800">
                <a:solidFill>
                  <a:srgbClr val="3C78D8"/>
                </a:solidFill>
                <a:latin typeface="IBM Plex Sans"/>
                <a:ea typeface="IBM Plex Sans"/>
                <a:cs typeface="IBM Plex Sans"/>
                <a:sym typeface="IBM Plex Sans"/>
              </a:rPr>
              <a:t>.</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382" name="Google Shape;382;p36"/>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6"/>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384" name="Google Shape;384;p3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386" name="Google Shape;386;p36"/>
          <p:cNvGrpSpPr/>
          <p:nvPr/>
        </p:nvGrpSpPr>
        <p:grpSpPr>
          <a:xfrm>
            <a:off x="6917336" y="4812275"/>
            <a:ext cx="1613268" cy="288299"/>
            <a:chOff x="805865" y="375582"/>
            <a:chExt cx="4067745" cy="755700"/>
          </a:xfrm>
        </p:grpSpPr>
        <p:pic>
          <p:nvPicPr>
            <p:cNvPr id="387" name="Google Shape;387;p36"/>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88" name="Google Shape;388;p36"/>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89" name="Google Shape;389;p36"/>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390" name="Google Shape;390;p36"/>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91" name="Google Shape;391;p36"/>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37"/>
          <p:cNvSpPr txBox="1"/>
          <p:nvPr>
            <p:ph idx="1" type="body"/>
          </p:nvPr>
        </p:nvSpPr>
        <p:spPr>
          <a:xfrm>
            <a:off x="391000" y="1083300"/>
            <a:ext cx="6139500" cy="29769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000000"/>
                </a:solidFill>
                <a:latin typeface="IBM Plex Sans"/>
                <a:ea typeface="IBM Plex Sans"/>
                <a:cs typeface="IBM Plex Sans"/>
                <a:sym typeface="IBM Plex Sans"/>
              </a:rPr>
              <a:t>FINANCIAL INCLUSION PROJECTS CAN BENEFIT FROM HCD.</a:t>
            </a:r>
            <a:endParaRPr b="1" sz="3600">
              <a:solidFill>
                <a:srgbClr val="000000"/>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rgbClr val="3C78D8"/>
                </a:solidFill>
                <a:latin typeface="IBM Plex Sans"/>
                <a:ea typeface="IBM Plex Sans"/>
                <a:cs typeface="IBM Plex Sans"/>
                <a:sym typeface="IBM Plex Sans"/>
              </a:rPr>
              <a:t>HCD HAS BEEN AN INFLUENTIAL VOICE IN THE DISCOURSE ON FINANCIAL INCLUSION. FINANCIAL INCLUSION FACES THE CHALLENGE OF DESIGNING FOR PEOPLE’S NEEDS, BEHAVIOURS, SOCIAL, POLITICAL, AND TECHNOLOGICAL REALITIES. </a:t>
            </a:r>
            <a:endParaRPr b="1">
              <a:solidFill>
                <a:srgbClr val="000000"/>
              </a:solidFill>
              <a:latin typeface="IBM Plex Sans"/>
              <a:ea typeface="IBM Plex Sans"/>
              <a:cs typeface="IBM Plex Sans"/>
              <a:sym typeface="IBM Plex Sans"/>
            </a:endParaRPr>
          </a:p>
        </p:txBody>
      </p:sp>
      <p:sp>
        <p:nvSpPr>
          <p:cNvPr id="397" name="Google Shape;397;p3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7"/>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399" name="Google Shape;399;p37"/>
          <p:cNvGrpSpPr/>
          <p:nvPr/>
        </p:nvGrpSpPr>
        <p:grpSpPr>
          <a:xfrm>
            <a:off x="6917336" y="4812275"/>
            <a:ext cx="1613268" cy="288299"/>
            <a:chOff x="805865" y="375582"/>
            <a:chExt cx="4067745" cy="755700"/>
          </a:xfrm>
        </p:grpSpPr>
        <p:pic>
          <p:nvPicPr>
            <p:cNvPr id="400" name="Google Shape;400;p37"/>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401" name="Google Shape;401;p37"/>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402" name="Google Shape;402;p37"/>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Google Shape;407;p38"/>
          <p:cNvSpPr/>
          <p:nvPr/>
        </p:nvSpPr>
        <p:spPr>
          <a:xfrm>
            <a:off x="0" y="-200"/>
            <a:ext cx="9144000" cy="5143500"/>
          </a:xfrm>
          <a:prstGeom prst="rect">
            <a:avLst/>
          </a:prstGeom>
          <a:solidFill>
            <a:srgbClr val="3C78D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408" name="Google Shape;408;p3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38"/>
          <p:cNvGrpSpPr/>
          <p:nvPr/>
        </p:nvGrpSpPr>
        <p:grpSpPr>
          <a:xfrm>
            <a:off x="6917336" y="4812275"/>
            <a:ext cx="1613268" cy="288299"/>
            <a:chOff x="805865" y="375582"/>
            <a:chExt cx="4067745" cy="755700"/>
          </a:xfrm>
        </p:grpSpPr>
        <p:pic>
          <p:nvPicPr>
            <p:cNvPr id="410" name="Google Shape;410;p3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411" name="Google Shape;411;p3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412" name="Google Shape;412;p38"/>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Google Shape;75;p15"/>
          <p:cNvSpPr txBox="1"/>
          <p:nvPr>
            <p:ph idx="1" type="body"/>
          </p:nvPr>
        </p:nvSpPr>
        <p:spPr>
          <a:xfrm>
            <a:off x="362500" y="759300"/>
            <a:ext cx="6139500" cy="36249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HUMAN CENTERED DESIGN (HCD) IS A CREATIVE AND LOGICAL METHOD FOR SOLVING COMPLEX PROBLEMS.</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IT LEARNS AND BORROWS FROM MULTIPLE PROBLEM SOLVING METHODS AND BRINGS THEM TOGETHER UNDER ONE UMBRELLA.</a:t>
            </a:r>
            <a:endParaRPr b="1" sz="3600">
              <a:solidFill>
                <a:srgbClr val="3C78D8"/>
              </a:solidFill>
              <a:latin typeface="IBM Plex Sans"/>
              <a:ea typeface="IBM Plex Sans"/>
              <a:cs typeface="IBM Plex Sans"/>
              <a:sym typeface="IBM Plex Sans"/>
            </a:endParaRPr>
          </a:p>
        </p:txBody>
      </p:sp>
      <p:sp>
        <p:nvSpPr>
          <p:cNvPr id="76" name="Google Shape;76;p1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 name="Google Shape;77;p15"/>
          <p:cNvGrpSpPr/>
          <p:nvPr/>
        </p:nvGrpSpPr>
        <p:grpSpPr>
          <a:xfrm>
            <a:off x="6917336" y="4812275"/>
            <a:ext cx="1613268" cy="288299"/>
            <a:chOff x="805865" y="375582"/>
            <a:chExt cx="4067745" cy="755700"/>
          </a:xfrm>
        </p:grpSpPr>
        <p:pic>
          <p:nvPicPr>
            <p:cNvPr id="78" name="Google Shape;78;p15"/>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79" name="Google Shape;79;p15"/>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80" name="Google Shape;80;p15"/>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6"/>
          <p:cNvSpPr txBox="1"/>
          <p:nvPr>
            <p:ph idx="1" type="body"/>
          </p:nvPr>
        </p:nvSpPr>
        <p:spPr>
          <a:xfrm>
            <a:off x="362500" y="932550"/>
            <a:ext cx="6139500" cy="32784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HUMAN CENTERED DESIGN (HCD) IS ALSO COMMONLY KNOWN AS DESIGN THINKING.</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TERMS HAVE FOUND MAINSTREAM ADOPTION IN THE PAST 20 YEARS - A  SPURT IN INNOVATION, COMPLEXITY, EMERGING MARKETS, TECHNOLOGY, </a:t>
            </a:r>
            <a:r>
              <a:rPr b="1" lang="en" sz="1400">
                <a:solidFill>
                  <a:schemeClr val="dk1"/>
                </a:solidFill>
                <a:latin typeface="IBM Plex Sans"/>
                <a:ea typeface="IBM Plex Sans"/>
                <a:cs typeface="IBM Plex Sans"/>
                <a:sym typeface="IBM Plex Sans"/>
              </a:rPr>
              <a:t>INTERCONNECTED </a:t>
            </a:r>
            <a:r>
              <a:rPr b="1" lang="en" sz="1400">
                <a:solidFill>
                  <a:schemeClr val="dk1"/>
                </a:solidFill>
                <a:latin typeface="IBM Plex Sans"/>
                <a:ea typeface="IBM Plex Sans"/>
                <a:cs typeface="IBM Plex Sans"/>
                <a:sym typeface="IBM Plex Sans"/>
              </a:rPr>
              <a:t>SYSTEMS ETC.</a:t>
            </a:r>
            <a:endParaRPr b="1" sz="3600">
              <a:solidFill>
                <a:srgbClr val="3C78D8"/>
              </a:solidFill>
              <a:latin typeface="IBM Plex Sans"/>
              <a:ea typeface="IBM Plex Sans"/>
              <a:cs typeface="IBM Plex Sans"/>
              <a:sym typeface="IBM Plex Sans"/>
            </a:endParaRPr>
          </a:p>
        </p:txBody>
      </p:sp>
      <p:sp>
        <p:nvSpPr>
          <p:cNvPr id="86" name="Google Shape;86;p1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16"/>
          <p:cNvGrpSpPr/>
          <p:nvPr/>
        </p:nvGrpSpPr>
        <p:grpSpPr>
          <a:xfrm>
            <a:off x="6917336" y="4812275"/>
            <a:ext cx="1613268" cy="288299"/>
            <a:chOff x="805865" y="375582"/>
            <a:chExt cx="4067745" cy="755700"/>
          </a:xfrm>
        </p:grpSpPr>
        <p:pic>
          <p:nvPicPr>
            <p:cNvPr id="88" name="Google Shape;88;p16"/>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89" name="Google Shape;89;p16"/>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90" name="Google Shape;90;p16"/>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17"/>
          <p:cNvGrpSpPr/>
          <p:nvPr/>
        </p:nvGrpSpPr>
        <p:grpSpPr>
          <a:xfrm>
            <a:off x="6917336" y="4812275"/>
            <a:ext cx="1613268" cy="288299"/>
            <a:chOff x="805865" y="375582"/>
            <a:chExt cx="4067745" cy="755700"/>
          </a:xfrm>
        </p:grpSpPr>
        <p:pic>
          <p:nvPicPr>
            <p:cNvPr id="97" name="Google Shape;97;p17"/>
            <p:cNvPicPr preferRelativeResize="0"/>
            <p:nvPr/>
          </p:nvPicPr>
          <p:blipFill>
            <a:blip r:embed="rId4">
              <a:alphaModFix/>
            </a:blip>
            <a:stretch>
              <a:fillRect/>
            </a:stretch>
          </p:blipFill>
          <p:spPr>
            <a:xfrm>
              <a:off x="4029638" y="375582"/>
              <a:ext cx="843973" cy="755700"/>
            </a:xfrm>
            <a:prstGeom prst="rect">
              <a:avLst/>
            </a:prstGeom>
            <a:noFill/>
            <a:ln>
              <a:noFill/>
            </a:ln>
          </p:spPr>
        </p:pic>
        <p:pic>
          <p:nvPicPr>
            <p:cNvPr id="98" name="Google Shape;98;p17"/>
            <p:cNvPicPr preferRelativeResize="0"/>
            <p:nvPr/>
          </p:nvPicPr>
          <p:blipFill rotWithShape="1">
            <a:blip r:embed="rId5">
              <a:alphaModFix/>
            </a:blip>
            <a:srcRect b="18507" l="13651" r="0" t="49643"/>
            <a:stretch/>
          </p:blipFill>
          <p:spPr>
            <a:xfrm>
              <a:off x="2569425" y="544250"/>
              <a:ext cx="1295350" cy="455700"/>
            </a:xfrm>
            <a:prstGeom prst="rect">
              <a:avLst/>
            </a:prstGeom>
            <a:noFill/>
            <a:ln>
              <a:noFill/>
            </a:ln>
          </p:spPr>
        </p:pic>
        <p:pic>
          <p:nvPicPr>
            <p:cNvPr id="99" name="Google Shape;99;p17"/>
            <p:cNvPicPr preferRelativeResize="0"/>
            <p:nvPr/>
          </p:nvPicPr>
          <p:blipFill>
            <a:blip r:embed="rId6">
              <a:alphaModFix/>
            </a:blip>
            <a:stretch>
              <a:fillRect/>
            </a:stretch>
          </p:blipFill>
          <p:spPr>
            <a:xfrm>
              <a:off x="805865" y="576415"/>
              <a:ext cx="1522500" cy="372700"/>
            </a:xfrm>
            <a:prstGeom prst="rect">
              <a:avLst/>
            </a:prstGeom>
            <a:noFill/>
            <a:ln>
              <a:noFill/>
            </a:ln>
          </p:spPr>
        </p:pic>
      </p:grpSp>
      <p:pic>
        <p:nvPicPr>
          <p:cNvPr id="100" name="Google Shape;100;p17"/>
          <p:cNvPicPr preferRelativeResize="0"/>
          <p:nvPr/>
        </p:nvPicPr>
        <p:blipFill>
          <a:blip r:embed="rId7">
            <a:alphaModFix/>
          </a:blip>
          <a:stretch>
            <a:fillRect/>
          </a:stretch>
        </p:blipFill>
        <p:spPr>
          <a:xfrm>
            <a:off x="2838848" y="840350"/>
            <a:ext cx="3169076" cy="2535274"/>
          </a:xfrm>
          <a:prstGeom prst="rect">
            <a:avLst/>
          </a:prstGeom>
          <a:noFill/>
          <a:ln>
            <a:noFill/>
          </a:ln>
        </p:spPr>
      </p:pic>
      <p:sp>
        <p:nvSpPr>
          <p:cNvPr id="101" name="Google Shape;101;p17"/>
          <p:cNvSpPr txBox="1"/>
          <p:nvPr/>
        </p:nvSpPr>
        <p:spPr>
          <a:xfrm>
            <a:off x="544050" y="3511475"/>
            <a:ext cx="8055900" cy="1261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rgbClr val="3C78D8"/>
                </a:solidFill>
                <a:latin typeface="IBM Plex Sans"/>
                <a:ea typeface="IBM Plex Sans"/>
                <a:cs typeface="IBM Plex Sans"/>
                <a:sym typeface="IBM Plex Sans"/>
              </a:rPr>
              <a:t>REDESIGNING THE SHOPPING CART</a:t>
            </a:r>
            <a:endParaRPr b="1" sz="2400">
              <a:solidFill>
                <a:srgbClr val="3C78D8"/>
              </a:solidFill>
              <a:latin typeface="IBM Plex Sans"/>
              <a:ea typeface="IBM Plex Sans"/>
              <a:cs typeface="IBM Plex Sans"/>
              <a:sym typeface="IBM Plex Sans"/>
            </a:endParaRPr>
          </a:p>
          <a:p>
            <a:pPr indent="0" lvl="0" marL="0" rtl="0" algn="ctr">
              <a:lnSpc>
                <a:spcPct val="115000"/>
              </a:lnSpc>
              <a:spcBef>
                <a:spcPts val="0"/>
              </a:spcBef>
              <a:spcAft>
                <a:spcPts val="0"/>
              </a:spcAft>
              <a:buNone/>
            </a:pPr>
            <a:r>
              <a:rPr lang="en" sz="1200">
                <a:latin typeface="IBM Plex Sans"/>
                <a:ea typeface="IBM Plex Sans"/>
                <a:cs typeface="IBM Plex Sans"/>
                <a:sym typeface="IBM Plex Sans"/>
              </a:rPr>
              <a:t>In 1999, a show on the American ABC network filmed an episode focused on the design process with the Silicon Valley based firm IDEO. It was one of the first commentaries on the what would in years since then come to be known as Design Thinking. </a:t>
            </a:r>
            <a:r>
              <a:rPr b="1" lang="en" sz="1200">
                <a:solidFill>
                  <a:srgbClr val="3C78D8"/>
                </a:solidFill>
              </a:rPr>
              <a:t>Episode Online</a:t>
            </a:r>
            <a:r>
              <a:rPr b="1" lang="en" sz="1200">
                <a:solidFill>
                  <a:srgbClr val="3C78D8"/>
                </a:solidFill>
                <a:uFill>
                  <a:noFill/>
                </a:uFill>
                <a:hlinkClick r:id="rId8"/>
              </a:rPr>
              <a:t> </a:t>
            </a:r>
            <a:r>
              <a:rPr b="1" lang="en" sz="1200" u="sng">
                <a:solidFill>
                  <a:srgbClr val="3C78D8"/>
                </a:solidFill>
                <a:hlinkClick r:id="rId9"/>
              </a:rPr>
              <a:t>(Link)</a:t>
            </a:r>
            <a:endParaRPr b="1" sz="1200" u="sng">
              <a:solidFill>
                <a:srgbClr val="3C78D8"/>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8"/>
          <p:cNvSpPr txBox="1"/>
          <p:nvPr>
            <p:ph idx="1" type="body"/>
          </p:nvPr>
        </p:nvSpPr>
        <p:spPr>
          <a:xfrm>
            <a:off x="411300" y="3605875"/>
            <a:ext cx="8321400" cy="1056600"/>
          </a:xfrm>
          <a:prstGeom prst="rect">
            <a:avLst/>
          </a:prstGeom>
        </p:spPr>
        <p:txBody>
          <a:bodyPr anchorCtr="0" anchor="t" bIns="92475" lIns="92475" spcFirstLastPara="1" rIns="92475" wrap="square" tIns="92475">
            <a:noAutofit/>
          </a:bodyPr>
          <a:lstStyle/>
          <a:p>
            <a:pPr indent="0" lvl="0" marL="0" rtl="0" algn="ctr">
              <a:lnSpc>
                <a:spcPct val="100000"/>
              </a:lnSpc>
              <a:spcBef>
                <a:spcPts val="0"/>
              </a:spcBef>
              <a:spcAft>
                <a:spcPts val="0"/>
              </a:spcAft>
              <a:buNone/>
            </a:pPr>
            <a:r>
              <a:rPr b="1" lang="en" sz="3000">
                <a:solidFill>
                  <a:srgbClr val="3C78D8"/>
                </a:solidFill>
                <a:latin typeface="IBM Plex Sans"/>
                <a:ea typeface="IBM Plex Sans"/>
                <a:cs typeface="IBM Plex Sans"/>
                <a:sym typeface="IBM Plex Sans"/>
              </a:rPr>
              <a:t>‘PEOPLE CENTRIC’ + ‘SYSTEMS VIEW’. </a:t>
            </a:r>
            <a:endParaRPr b="1" sz="30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ctr">
              <a:lnSpc>
                <a:spcPct val="100000"/>
              </a:lnSpc>
              <a:spcBef>
                <a:spcPts val="0"/>
              </a:spcBef>
              <a:spcAft>
                <a:spcPts val="0"/>
              </a:spcAft>
              <a:buNone/>
            </a:pPr>
            <a:r>
              <a:rPr b="1" lang="en">
                <a:solidFill>
                  <a:schemeClr val="dk1"/>
                </a:solidFill>
                <a:latin typeface="IBM Plex Sans"/>
                <a:ea typeface="IBM Plex Sans"/>
                <a:cs typeface="IBM Plex Sans"/>
                <a:sym typeface="IBM Plex Sans"/>
              </a:rPr>
              <a:t>THE ROOTEDNESS IN PEOPLE, AND A SYSTEMS THINKING LENS DIFFERENTIATE THE METHOD.</a:t>
            </a:r>
            <a:endParaRPr b="1" sz="3600">
              <a:solidFill>
                <a:srgbClr val="3C78D8"/>
              </a:solidFill>
              <a:latin typeface="IBM Plex Sans"/>
              <a:ea typeface="IBM Plex Sans"/>
              <a:cs typeface="IBM Plex Sans"/>
              <a:sym typeface="IBM Plex Sans"/>
            </a:endParaRPr>
          </a:p>
        </p:txBody>
      </p:sp>
      <p:sp>
        <p:nvSpPr>
          <p:cNvPr id="107" name="Google Shape;107;p1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109" name="Google Shape;109;p18"/>
          <p:cNvGrpSpPr/>
          <p:nvPr/>
        </p:nvGrpSpPr>
        <p:grpSpPr>
          <a:xfrm>
            <a:off x="6917336" y="4812275"/>
            <a:ext cx="1613268" cy="288299"/>
            <a:chOff x="805865" y="375582"/>
            <a:chExt cx="4067745" cy="755700"/>
          </a:xfrm>
        </p:grpSpPr>
        <p:pic>
          <p:nvPicPr>
            <p:cNvPr id="110" name="Google Shape;110;p1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11" name="Google Shape;111;p1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12" name="Google Shape;112;p18"/>
            <p:cNvPicPr preferRelativeResize="0"/>
            <p:nvPr/>
          </p:nvPicPr>
          <p:blipFill>
            <a:blip r:embed="rId5">
              <a:alphaModFix/>
            </a:blip>
            <a:stretch>
              <a:fillRect/>
            </a:stretch>
          </p:blipFill>
          <p:spPr>
            <a:xfrm>
              <a:off x="805865" y="576415"/>
              <a:ext cx="1522500" cy="372700"/>
            </a:xfrm>
            <a:prstGeom prst="rect">
              <a:avLst/>
            </a:prstGeom>
            <a:noFill/>
            <a:ln>
              <a:noFill/>
            </a:ln>
          </p:spPr>
        </p:pic>
      </p:grpSp>
      <p:pic>
        <p:nvPicPr>
          <p:cNvPr descr="Image" id="113" name="Google Shape;113;p18"/>
          <p:cNvPicPr preferRelativeResize="0"/>
          <p:nvPr/>
        </p:nvPicPr>
        <p:blipFill rotWithShape="1">
          <a:blip r:embed="rId6">
            <a:alphaModFix/>
          </a:blip>
          <a:srcRect b="0" l="0" r="0" t="0"/>
          <a:stretch/>
        </p:blipFill>
        <p:spPr>
          <a:xfrm>
            <a:off x="2543350" y="500463"/>
            <a:ext cx="4057611" cy="30428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9"/>
          <p:cNvSpPr txBox="1"/>
          <p:nvPr/>
        </p:nvSpPr>
        <p:spPr>
          <a:xfrm>
            <a:off x="444000" y="1201085"/>
            <a:ext cx="8103600" cy="9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IBM Plex Sans"/>
                <a:ea typeface="IBM Plex Sans"/>
                <a:cs typeface="IBM Plex Sans"/>
                <a:sym typeface="IBM Plex Sans"/>
              </a:rPr>
              <a:t>HCD in its most basic framing is understood to have five core phases </a:t>
            </a:r>
            <a:endParaRPr b="1" sz="1800">
              <a:latin typeface="IBM Plex Sans"/>
              <a:ea typeface="IBM Plex Sans"/>
              <a:cs typeface="IBM Plex Sans"/>
              <a:sym typeface="IBM Plex Sans"/>
            </a:endParaRPr>
          </a:p>
        </p:txBody>
      </p:sp>
      <p:sp>
        <p:nvSpPr>
          <p:cNvPr id="119" name="Google Shape;119;p1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9"/>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121" name="Google Shape;121;p19"/>
          <p:cNvGrpSpPr/>
          <p:nvPr/>
        </p:nvGrpSpPr>
        <p:grpSpPr>
          <a:xfrm>
            <a:off x="6917336" y="4812275"/>
            <a:ext cx="1613268" cy="288299"/>
            <a:chOff x="805865" y="375582"/>
            <a:chExt cx="4067745" cy="755700"/>
          </a:xfrm>
        </p:grpSpPr>
        <p:pic>
          <p:nvPicPr>
            <p:cNvPr id="122" name="Google Shape;122;p19"/>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23" name="Google Shape;123;p19"/>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24" name="Google Shape;124;p19"/>
            <p:cNvPicPr preferRelativeResize="0"/>
            <p:nvPr/>
          </p:nvPicPr>
          <p:blipFill>
            <a:blip r:embed="rId5">
              <a:alphaModFix/>
            </a:blip>
            <a:stretch>
              <a:fillRect/>
            </a:stretch>
          </p:blipFill>
          <p:spPr>
            <a:xfrm>
              <a:off x="805865" y="576415"/>
              <a:ext cx="1522500" cy="372700"/>
            </a:xfrm>
            <a:prstGeom prst="rect">
              <a:avLst/>
            </a:prstGeom>
            <a:noFill/>
            <a:ln>
              <a:noFill/>
            </a:ln>
          </p:spPr>
        </p:pic>
      </p:grpSp>
      <p:sp>
        <p:nvSpPr>
          <p:cNvPr id="125" name="Google Shape;125;p19"/>
          <p:cNvSpPr txBox="1"/>
          <p:nvPr>
            <p:ph idx="1" type="body"/>
          </p:nvPr>
        </p:nvSpPr>
        <p:spPr>
          <a:xfrm>
            <a:off x="391000" y="650850"/>
            <a:ext cx="6139500" cy="8730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THE 5 STAGES</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Clr>
                <a:schemeClr val="dk1"/>
              </a:buClr>
              <a:buSzPts val="1100"/>
              <a:buFont typeface="Arial"/>
              <a:buNone/>
            </a:pPr>
            <a:r>
              <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3C78D8"/>
              </a:solidFill>
              <a:latin typeface="IBM Plex Sans"/>
              <a:ea typeface="IBM Plex Sans"/>
              <a:cs typeface="IBM Plex Sans"/>
              <a:sym typeface="IBM Plex Sans"/>
            </a:endParaRPr>
          </a:p>
        </p:txBody>
      </p:sp>
      <p:sp>
        <p:nvSpPr>
          <p:cNvPr id="126" name="Google Shape;126;p19"/>
          <p:cNvSpPr txBox="1"/>
          <p:nvPr/>
        </p:nvSpPr>
        <p:spPr>
          <a:xfrm>
            <a:off x="5201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FOUNDATION</a:t>
            </a:r>
            <a:endParaRPr b="1">
              <a:latin typeface="IBM Plex Sans"/>
              <a:ea typeface="IBM Plex Sans"/>
              <a:cs typeface="IBM Plex Sans"/>
              <a:sym typeface="IBM Plex Sans"/>
            </a:endParaRPr>
          </a:p>
        </p:txBody>
      </p:sp>
      <p:sp>
        <p:nvSpPr>
          <p:cNvPr id="127" name="Google Shape;127;p19"/>
          <p:cNvSpPr txBox="1"/>
          <p:nvPr/>
        </p:nvSpPr>
        <p:spPr>
          <a:xfrm>
            <a:off x="217345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DISCOVERY</a:t>
            </a:r>
            <a:endParaRPr b="1">
              <a:latin typeface="IBM Plex Sans"/>
              <a:ea typeface="IBM Plex Sans"/>
              <a:cs typeface="IBM Plex Sans"/>
              <a:sym typeface="IBM Plex Sans"/>
            </a:endParaRPr>
          </a:p>
        </p:txBody>
      </p:sp>
      <p:sp>
        <p:nvSpPr>
          <p:cNvPr id="128" name="Google Shape;128;p19"/>
          <p:cNvSpPr txBox="1"/>
          <p:nvPr/>
        </p:nvSpPr>
        <p:spPr>
          <a:xfrm>
            <a:off x="38268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DEFINE</a:t>
            </a:r>
            <a:endParaRPr b="1">
              <a:latin typeface="IBM Plex Sans"/>
              <a:ea typeface="IBM Plex Sans"/>
              <a:cs typeface="IBM Plex Sans"/>
              <a:sym typeface="IBM Plex Sans"/>
            </a:endParaRPr>
          </a:p>
        </p:txBody>
      </p:sp>
      <p:sp>
        <p:nvSpPr>
          <p:cNvPr id="129" name="Google Shape;129;p19"/>
          <p:cNvSpPr txBox="1"/>
          <p:nvPr/>
        </p:nvSpPr>
        <p:spPr>
          <a:xfrm>
            <a:off x="548015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IDEATION</a:t>
            </a:r>
            <a:endParaRPr b="1">
              <a:latin typeface="IBM Plex Sans"/>
              <a:ea typeface="IBM Plex Sans"/>
              <a:cs typeface="IBM Plex Sans"/>
              <a:sym typeface="IBM Plex Sans"/>
            </a:endParaRPr>
          </a:p>
        </p:txBody>
      </p:sp>
      <p:sp>
        <p:nvSpPr>
          <p:cNvPr id="130" name="Google Shape;130;p19"/>
          <p:cNvSpPr txBox="1"/>
          <p:nvPr/>
        </p:nvSpPr>
        <p:spPr>
          <a:xfrm>
            <a:off x="71335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PROTOTYPING</a:t>
            </a:r>
            <a:endParaRPr b="1">
              <a:latin typeface="IBM Plex Sans"/>
              <a:ea typeface="IBM Plex Sans"/>
              <a:cs typeface="IBM Plex Sans"/>
              <a:sym typeface="IBM Plex Sans"/>
            </a:endParaRPr>
          </a:p>
        </p:txBody>
      </p:sp>
      <p:sp>
        <p:nvSpPr>
          <p:cNvPr id="131" name="Google Shape;131;p19"/>
          <p:cNvSpPr txBox="1"/>
          <p:nvPr/>
        </p:nvSpPr>
        <p:spPr>
          <a:xfrm>
            <a:off x="520101" y="2701200"/>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Build initial understanding of a problem or opportunity and the people who are impacted by or influence it</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32" name="Google Shape;132;p19"/>
          <p:cNvSpPr txBox="1"/>
          <p:nvPr/>
        </p:nvSpPr>
        <p:spPr>
          <a:xfrm>
            <a:off x="2173450" y="2701200"/>
            <a:ext cx="1490400" cy="1160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Study a problem or opportunity through the lenses of need, behaviour, motivation, pain and system dynamics - through interactions with people and other entities</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33" name="Google Shape;133;p19"/>
          <p:cNvSpPr txBox="1"/>
          <p:nvPr/>
        </p:nvSpPr>
        <p:spPr>
          <a:xfrm>
            <a:off x="3826801" y="268994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Make sense of research and recognise actionable patterns, learnings, and insights to tackle problem or opportunity</a:t>
            </a:r>
            <a:endParaRPr sz="1000">
              <a:solidFill>
                <a:schemeClr val="dk1"/>
              </a:solidFill>
              <a:latin typeface="IBM Plex Sans"/>
              <a:ea typeface="IBM Plex Sans"/>
              <a:cs typeface="IBM Plex Sans"/>
              <a:sym typeface="IBM Plex Sans"/>
            </a:endParaRPr>
          </a:p>
        </p:txBody>
      </p:sp>
      <p:sp>
        <p:nvSpPr>
          <p:cNvPr id="134" name="Google Shape;134;p19"/>
          <p:cNvSpPr txBox="1"/>
          <p:nvPr/>
        </p:nvSpPr>
        <p:spPr>
          <a:xfrm>
            <a:off x="5480151" y="268994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Generate multiple creative ideas to solve for problem or opportunity - based on insights and understanding of users</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35" name="Google Shape;135;p19"/>
          <p:cNvSpPr txBox="1"/>
          <p:nvPr/>
        </p:nvSpPr>
        <p:spPr>
          <a:xfrm>
            <a:off x="7133501" y="270119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Build and test  experienceable early versions of the solution with target users </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0"/>
          <p:cNvSpPr txBox="1"/>
          <p:nvPr/>
        </p:nvSpPr>
        <p:spPr>
          <a:xfrm>
            <a:off x="5201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FOUNDATION</a:t>
            </a:r>
            <a:endParaRPr b="1">
              <a:latin typeface="IBM Plex Sans"/>
              <a:ea typeface="IBM Plex Sans"/>
              <a:cs typeface="IBM Plex Sans"/>
              <a:sym typeface="IBM Plex Sans"/>
            </a:endParaRPr>
          </a:p>
        </p:txBody>
      </p:sp>
      <p:sp>
        <p:nvSpPr>
          <p:cNvPr id="141" name="Google Shape;141;p20"/>
          <p:cNvSpPr txBox="1"/>
          <p:nvPr/>
        </p:nvSpPr>
        <p:spPr>
          <a:xfrm>
            <a:off x="217345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DISCOVERY</a:t>
            </a:r>
            <a:endParaRPr b="1">
              <a:latin typeface="IBM Plex Sans"/>
              <a:ea typeface="IBM Plex Sans"/>
              <a:cs typeface="IBM Plex Sans"/>
              <a:sym typeface="IBM Plex Sans"/>
            </a:endParaRPr>
          </a:p>
        </p:txBody>
      </p:sp>
      <p:sp>
        <p:nvSpPr>
          <p:cNvPr id="142" name="Google Shape;142;p20"/>
          <p:cNvSpPr txBox="1"/>
          <p:nvPr/>
        </p:nvSpPr>
        <p:spPr>
          <a:xfrm>
            <a:off x="38268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DEFINE</a:t>
            </a:r>
            <a:endParaRPr b="1">
              <a:latin typeface="IBM Plex Sans"/>
              <a:ea typeface="IBM Plex Sans"/>
              <a:cs typeface="IBM Plex Sans"/>
              <a:sym typeface="IBM Plex Sans"/>
            </a:endParaRPr>
          </a:p>
        </p:txBody>
      </p:sp>
      <p:sp>
        <p:nvSpPr>
          <p:cNvPr id="143" name="Google Shape;143;p20"/>
          <p:cNvSpPr txBox="1"/>
          <p:nvPr/>
        </p:nvSpPr>
        <p:spPr>
          <a:xfrm>
            <a:off x="548015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IDEATION</a:t>
            </a:r>
            <a:endParaRPr b="1">
              <a:latin typeface="IBM Plex Sans"/>
              <a:ea typeface="IBM Plex Sans"/>
              <a:cs typeface="IBM Plex Sans"/>
              <a:sym typeface="IBM Plex Sans"/>
            </a:endParaRPr>
          </a:p>
        </p:txBody>
      </p:sp>
      <p:sp>
        <p:nvSpPr>
          <p:cNvPr id="144" name="Google Shape;144;p20"/>
          <p:cNvSpPr txBox="1"/>
          <p:nvPr/>
        </p:nvSpPr>
        <p:spPr>
          <a:xfrm>
            <a:off x="71335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PROTOTYPING</a:t>
            </a:r>
            <a:endParaRPr b="1">
              <a:latin typeface="IBM Plex Sans"/>
              <a:ea typeface="IBM Plex Sans"/>
              <a:cs typeface="IBM Plex Sans"/>
              <a:sym typeface="IBM Plex Sans"/>
            </a:endParaRPr>
          </a:p>
        </p:txBody>
      </p:sp>
      <p:sp>
        <p:nvSpPr>
          <p:cNvPr id="145" name="Google Shape;145;p20"/>
          <p:cNvSpPr txBox="1"/>
          <p:nvPr/>
        </p:nvSpPr>
        <p:spPr>
          <a:xfrm>
            <a:off x="520100" y="2701200"/>
            <a:ext cx="1490400" cy="1160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Scoping of opportunity or problem</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Mapping of users and stakeholders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Project planning and visioning</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46" name="Google Shape;146;p20"/>
          <p:cNvSpPr txBox="1"/>
          <p:nvPr/>
        </p:nvSpPr>
        <p:spPr>
          <a:xfrm>
            <a:off x="2173450" y="2701200"/>
            <a:ext cx="1490400" cy="1160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Research plans and decision on tools to use</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Data from on field and secondary research </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Preliminary learnings and insights</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Clr>
                <a:schemeClr val="dk1"/>
              </a:buClr>
              <a:buSzPts val="900"/>
              <a:buFont typeface="Arial"/>
              <a:buNone/>
            </a:pPr>
            <a:r>
              <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47" name="Google Shape;147;p20"/>
          <p:cNvSpPr txBox="1"/>
          <p:nvPr/>
        </p:nvSpPr>
        <p:spPr>
          <a:xfrm>
            <a:off x="3826801" y="268994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Insights and key solution principles</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Clr>
                <a:schemeClr val="dk1"/>
              </a:buClr>
              <a:buSzPts val="900"/>
              <a:buFont typeface="Arial"/>
              <a:buNone/>
            </a:pPr>
            <a:r>
              <a:t/>
            </a:r>
            <a:endParaRPr sz="1000">
              <a:solidFill>
                <a:schemeClr val="dk1"/>
              </a:solidFill>
              <a:latin typeface="IBM Plex Sans"/>
              <a:ea typeface="IBM Plex Sans"/>
              <a:cs typeface="IBM Plex Sans"/>
              <a:sym typeface="IBM Plex Sans"/>
            </a:endParaRPr>
          </a:p>
        </p:txBody>
      </p:sp>
      <p:sp>
        <p:nvSpPr>
          <p:cNvPr id="148" name="Google Shape;148;p20"/>
          <p:cNvSpPr txBox="1"/>
          <p:nvPr/>
        </p:nvSpPr>
        <p:spPr>
          <a:xfrm>
            <a:off x="5480151" y="268994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Challenge statements and solution goals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Ideas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Early concepts</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Clr>
                <a:schemeClr val="dk1"/>
              </a:buClr>
              <a:buSzPts val="900"/>
              <a:buFont typeface="Arial"/>
              <a:buNone/>
            </a:pPr>
            <a:r>
              <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49" name="Google Shape;149;p20"/>
          <p:cNvSpPr txBox="1"/>
          <p:nvPr/>
        </p:nvSpPr>
        <p:spPr>
          <a:xfrm>
            <a:off x="7133501" y="270119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Refined concepts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Experienceable prototypes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Learnings and insights from user testing </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Clr>
                <a:schemeClr val="dk1"/>
              </a:buClr>
              <a:buSzPts val="900"/>
              <a:buFont typeface="Arial"/>
              <a:buNone/>
            </a:pPr>
            <a:r>
              <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50" name="Google Shape;150;p2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152" name="Google Shape;152;p20"/>
          <p:cNvGrpSpPr/>
          <p:nvPr/>
        </p:nvGrpSpPr>
        <p:grpSpPr>
          <a:xfrm>
            <a:off x="6917336" y="4812275"/>
            <a:ext cx="1613268" cy="288299"/>
            <a:chOff x="805865" y="375582"/>
            <a:chExt cx="4067745" cy="755700"/>
          </a:xfrm>
        </p:grpSpPr>
        <p:pic>
          <p:nvPicPr>
            <p:cNvPr id="153" name="Google Shape;153;p20"/>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54" name="Google Shape;154;p20"/>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55" name="Google Shape;155;p20"/>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pic>
        <p:nvPicPr>
          <p:cNvPr id="160" name="Google Shape;160;p21"/>
          <p:cNvPicPr preferRelativeResize="0"/>
          <p:nvPr/>
        </p:nvPicPr>
        <p:blipFill>
          <a:blip r:embed="rId3">
            <a:alphaModFix/>
          </a:blip>
          <a:stretch>
            <a:fillRect/>
          </a:stretch>
        </p:blipFill>
        <p:spPr>
          <a:xfrm>
            <a:off x="4885505" y="1764024"/>
            <a:ext cx="1026350" cy="1080592"/>
          </a:xfrm>
          <a:prstGeom prst="rect">
            <a:avLst/>
          </a:prstGeom>
          <a:noFill/>
          <a:ln>
            <a:noFill/>
          </a:ln>
        </p:spPr>
      </p:pic>
      <p:pic>
        <p:nvPicPr>
          <p:cNvPr id="161" name="Google Shape;161;p21"/>
          <p:cNvPicPr preferRelativeResize="0"/>
          <p:nvPr/>
        </p:nvPicPr>
        <p:blipFill>
          <a:blip r:embed="rId3">
            <a:alphaModFix/>
          </a:blip>
          <a:stretch>
            <a:fillRect/>
          </a:stretch>
        </p:blipFill>
        <p:spPr>
          <a:xfrm>
            <a:off x="3237055" y="1782086"/>
            <a:ext cx="1026350" cy="1080592"/>
          </a:xfrm>
          <a:prstGeom prst="rect">
            <a:avLst/>
          </a:prstGeom>
          <a:noFill/>
          <a:ln>
            <a:noFill/>
          </a:ln>
        </p:spPr>
      </p:pic>
      <p:pic>
        <p:nvPicPr>
          <p:cNvPr id="162" name="Google Shape;162;p21"/>
          <p:cNvPicPr preferRelativeResize="0"/>
          <p:nvPr/>
        </p:nvPicPr>
        <p:blipFill>
          <a:blip r:embed="rId3">
            <a:alphaModFix/>
          </a:blip>
          <a:stretch>
            <a:fillRect/>
          </a:stretch>
        </p:blipFill>
        <p:spPr>
          <a:xfrm>
            <a:off x="6389000" y="1575996"/>
            <a:ext cx="1383525" cy="1456650"/>
          </a:xfrm>
          <a:prstGeom prst="rect">
            <a:avLst/>
          </a:prstGeom>
          <a:noFill/>
          <a:ln>
            <a:noFill/>
          </a:ln>
        </p:spPr>
      </p:pic>
      <p:pic>
        <p:nvPicPr>
          <p:cNvPr id="163" name="Google Shape;163;p21"/>
          <p:cNvPicPr preferRelativeResize="0"/>
          <p:nvPr/>
        </p:nvPicPr>
        <p:blipFill>
          <a:blip r:embed="rId3">
            <a:alphaModFix/>
          </a:blip>
          <a:stretch>
            <a:fillRect/>
          </a:stretch>
        </p:blipFill>
        <p:spPr>
          <a:xfrm>
            <a:off x="1676275" y="966396"/>
            <a:ext cx="2584300" cy="2720900"/>
          </a:xfrm>
          <a:prstGeom prst="rect">
            <a:avLst/>
          </a:prstGeom>
          <a:noFill/>
          <a:ln>
            <a:noFill/>
          </a:ln>
        </p:spPr>
      </p:pic>
      <p:pic>
        <p:nvPicPr>
          <p:cNvPr id="164" name="Google Shape;164;p21"/>
          <p:cNvPicPr preferRelativeResize="0"/>
          <p:nvPr/>
        </p:nvPicPr>
        <p:blipFill>
          <a:blip r:embed="rId3">
            <a:alphaModFix/>
          </a:blip>
          <a:stretch>
            <a:fillRect/>
          </a:stretch>
        </p:blipFill>
        <p:spPr>
          <a:xfrm>
            <a:off x="1371475" y="1575996"/>
            <a:ext cx="1383525" cy="1456650"/>
          </a:xfrm>
          <a:prstGeom prst="rect">
            <a:avLst/>
          </a:prstGeom>
          <a:noFill/>
          <a:ln>
            <a:noFill/>
          </a:ln>
        </p:spPr>
      </p:pic>
      <p:sp>
        <p:nvSpPr>
          <p:cNvPr id="165" name="Google Shape;165;p21"/>
          <p:cNvSpPr txBox="1"/>
          <p:nvPr/>
        </p:nvSpPr>
        <p:spPr>
          <a:xfrm>
            <a:off x="52010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FOUNDATION</a:t>
            </a:r>
            <a:endParaRPr b="1">
              <a:latin typeface="IBM Plex Sans"/>
              <a:ea typeface="IBM Plex Sans"/>
              <a:cs typeface="IBM Plex Sans"/>
              <a:sym typeface="IBM Plex Sans"/>
            </a:endParaRPr>
          </a:p>
        </p:txBody>
      </p:sp>
      <p:sp>
        <p:nvSpPr>
          <p:cNvPr id="166" name="Google Shape;166;p21"/>
          <p:cNvSpPr txBox="1"/>
          <p:nvPr/>
        </p:nvSpPr>
        <p:spPr>
          <a:xfrm>
            <a:off x="217345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DISCOVERY</a:t>
            </a:r>
            <a:endParaRPr b="1">
              <a:latin typeface="IBM Plex Sans"/>
              <a:ea typeface="IBM Plex Sans"/>
              <a:cs typeface="IBM Plex Sans"/>
              <a:sym typeface="IBM Plex Sans"/>
            </a:endParaRPr>
          </a:p>
        </p:txBody>
      </p:sp>
      <p:sp>
        <p:nvSpPr>
          <p:cNvPr id="167" name="Google Shape;167;p21"/>
          <p:cNvSpPr txBox="1"/>
          <p:nvPr/>
        </p:nvSpPr>
        <p:spPr>
          <a:xfrm>
            <a:off x="382680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DEFINE</a:t>
            </a:r>
            <a:endParaRPr b="1">
              <a:latin typeface="IBM Plex Sans"/>
              <a:ea typeface="IBM Plex Sans"/>
              <a:cs typeface="IBM Plex Sans"/>
              <a:sym typeface="IBM Plex Sans"/>
            </a:endParaRPr>
          </a:p>
        </p:txBody>
      </p:sp>
      <p:sp>
        <p:nvSpPr>
          <p:cNvPr id="168" name="Google Shape;168;p21"/>
          <p:cNvSpPr txBox="1"/>
          <p:nvPr/>
        </p:nvSpPr>
        <p:spPr>
          <a:xfrm>
            <a:off x="548015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IDEATION</a:t>
            </a:r>
            <a:endParaRPr b="1">
              <a:latin typeface="IBM Plex Sans"/>
              <a:ea typeface="IBM Plex Sans"/>
              <a:cs typeface="IBM Plex Sans"/>
              <a:sym typeface="IBM Plex Sans"/>
            </a:endParaRPr>
          </a:p>
        </p:txBody>
      </p:sp>
      <p:sp>
        <p:nvSpPr>
          <p:cNvPr id="169" name="Google Shape;169;p21"/>
          <p:cNvSpPr txBox="1"/>
          <p:nvPr/>
        </p:nvSpPr>
        <p:spPr>
          <a:xfrm>
            <a:off x="713350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PROTOTYPING</a:t>
            </a:r>
            <a:endParaRPr b="1">
              <a:latin typeface="IBM Plex Sans"/>
              <a:ea typeface="IBM Plex Sans"/>
              <a:cs typeface="IBM Plex Sans"/>
              <a:sym typeface="IBM Plex Sans"/>
            </a:endParaRPr>
          </a:p>
        </p:txBody>
      </p:sp>
      <p:pic>
        <p:nvPicPr>
          <p:cNvPr id="170" name="Google Shape;170;p21"/>
          <p:cNvPicPr preferRelativeResize="0"/>
          <p:nvPr/>
        </p:nvPicPr>
        <p:blipFill>
          <a:blip r:embed="rId3">
            <a:alphaModFix/>
          </a:blip>
          <a:stretch>
            <a:fillRect/>
          </a:stretch>
        </p:blipFill>
        <p:spPr>
          <a:xfrm>
            <a:off x="2935000" y="725465"/>
            <a:ext cx="3165775" cy="3210699"/>
          </a:xfrm>
          <a:prstGeom prst="rect">
            <a:avLst/>
          </a:prstGeom>
          <a:noFill/>
          <a:ln>
            <a:noFill/>
          </a:ln>
        </p:spPr>
      </p:pic>
      <p:pic>
        <p:nvPicPr>
          <p:cNvPr id="171" name="Google Shape;171;p21"/>
          <p:cNvPicPr preferRelativeResize="0"/>
          <p:nvPr/>
        </p:nvPicPr>
        <p:blipFill>
          <a:blip r:embed="rId3">
            <a:alphaModFix/>
          </a:blip>
          <a:stretch>
            <a:fillRect/>
          </a:stretch>
        </p:blipFill>
        <p:spPr>
          <a:xfrm>
            <a:off x="4822985" y="957726"/>
            <a:ext cx="2584300" cy="2720900"/>
          </a:xfrm>
          <a:prstGeom prst="rect">
            <a:avLst/>
          </a:prstGeom>
          <a:noFill/>
          <a:ln>
            <a:noFill/>
          </a:ln>
        </p:spPr>
      </p:pic>
      <p:sp>
        <p:nvSpPr>
          <p:cNvPr id="172" name="Google Shape;172;p21"/>
          <p:cNvSpPr txBox="1"/>
          <p:nvPr/>
        </p:nvSpPr>
        <p:spPr>
          <a:xfrm>
            <a:off x="2634967" y="4433285"/>
            <a:ext cx="3900900" cy="49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IBM Plex Sans"/>
                <a:ea typeface="IBM Plex Sans"/>
                <a:cs typeface="IBM Plex Sans"/>
                <a:sym typeface="IBM Plex Sans"/>
              </a:rPr>
              <a:t>ITERATE. ITERATE. ITERATE.</a:t>
            </a:r>
            <a:endParaRPr/>
          </a:p>
        </p:txBody>
      </p:sp>
      <p:sp>
        <p:nvSpPr>
          <p:cNvPr id="173" name="Google Shape;173;p2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175" name="Google Shape;175;p21"/>
          <p:cNvGrpSpPr/>
          <p:nvPr/>
        </p:nvGrpSpPr>
        <p:grpSpPr>
          <a:xfrm>
            <a:off x="6917336" y="4812275"/>
            <a:ext cx="1613268" cy="288299"/>
            <a:chOff x="805865" y="375582"/>
            <a:chExt cx="4067745" cy="755700"/>
          </a:xfrm>
        </p:grpSpPr>
        <p:pic>
          <p:nvPicPr>
            <p:cNvPr id="176" name="Google Shape;176;p21"/>
            <p:cNvPicPr preferRelativeResize="0"/>
            <p:nvPr/>
          </p:nvPicPr>
          <p:blipFill>
            <a:blip r:embed="rId4">
              <a:alphaModFix/>
            </a:blip>
            <a:stretch>
              <a:fillRect/>
            </a:stretch>
          </p:blipFill>
          <p:spPr>
            <a:xfrm>
              <a:off x="4029638" y="375582"/>
              <a:ext cx="843973" cy="755700"/>
            </a:xfrm>
            <a:prstGeom prst="rect">
              <a:avLst/>
            </a:prstGeom>
            <a:noFill/>
            <a:ln>
              <a:noFill/>
            </a:ln>
          </p:spPr>
        </p:pic>
        <p:pic>
          <p:nvPicPr>
            <p:cNvPr id="177" name="Google Shape;177;p21"/>
            <p:cNvPicPr preferRelativeResize="0"/>
            <p:nvPr/>
          </p:nvPicPr>
          <p:blipFill rotWithShape="1">
            <a:blip r:embed="rId5">
              <a:alphaModFix/>
            </a:blip>
            <a:srcRect b="18507" l="13651" r="0" t="49643"/>
            <a:stretch/>
          </p:blipFill>
          <p:spPr>
            <a:xfrm>
              <a:off x="2569425" y="544250"/>
              <a:ext cx="1295350" cy="455700"/>
            </a:xfrm>
            <a:prstGeom prst="rect">
              <a:avLst/>
            </a:prstGeom>
            <a:noFill/>
            <a:ln>
              <a:noFill/>
            </a:ln>
          </p:spPr>
        </p:pic>
        <p:pic>
          <p:nvPicPr>
            <p:cNvPr id="178" name="Google Shape;178;p21"/>
            <p:cNvPicPr preferRelativeResize="0"/>
            <p:nvPr/>
          </p:nvPicPr>
          <p:blipFill>
            <a:blip r:embed="rId6">
              <a:alphaModFix/>
            </a:blip>
            <a:stretch>
              <a:fillRect/>
            </a:stretch>
          </p:blipFill>
          <p:spPr>
            <a:xfrm>
              <a:off x="805865" y="576415"/>
              <a:ext cx="1522500" cy="372700"/>
            </a:xfrm>
            <a:prstGeom prst="rect">
              <a:avLst/>
            </a:prstGeom>
            <a:noFill/>
            <a:ln>
              <a:noFill/>
            </a:ln>
          </p:spPr>
        </p:pic>
      </p:grpSp>
      <p:pic>
        <p:nvPicPr>
          <p:cNvPr id="179" name="Google Shape;179;p21"/>
          <p:cNvPicPr preferRelativeResize="0"/>
          <p:nvPr/>
        </p:nvPicPr>
        <p:blipFill>
          <a:blip r:embed="rId3">
            <a:alphaModFix/>
          </a:blip>
          <a:stretch>
            <a:fillRect/>
          </a:stretch>
        </p:blipFill>
        <p:spPr>
          <a:xfrm>
            <a:off x="3380275" y="415390"/>
            <a:ext cx="3850514" cy="3844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